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T Phobos Bold" charset="1" panose="02000803060000020004"/>
      <p:regular r:id="rId23"/>
    </p:embeddedFont>
    <p:embeddedFont>
      <p:font typeface="Oswald Bold" charset="1" panose="00000800000000000000"/>
      <p:regular r:id="rId24"/>
    </p:embeddedFont>
    <p:embeddedFont>
      <p:font typeface="TT Phobos Italics" charset="1" panose="02000503080000090004"/>
      <p:regular r:id="rId25"/>
    </p:embeddedFont>
    <p:embeddedFont>
      <p:font typeface="TT Phobos Bold Italics" charset="1" panose="02000803060000090004"/>
      <p:regular r:id="rId26"/>
    </p:embeddedFont>
    <p:embeddedFont>
      <p:font typeface="TT Phobos" charset="1" panose="020005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classroom.google.com/c/NzkwODcwNjY3NDE0" TargetMode="External" Type="http://schemas.openxmlformats.org/officeDocument/2006/relationships/hyperlink"/><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3.jpe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3.jpeg" Type="http://schemas.openxmlformats.org/officeDocument/2006/relationships/image"/><Relationship Id="rId20" Target="../media/image42.png" Type="http://schemas.openxmlformats.org/officeDocument/2006/relationships/image"/><Relationship Id="rId21" Target="../media/image43.svg" Type="http://schemas.openxmlformats.org/officeDocument/2006/relationships/image"/><Relationship Id="rId22" Target="../media/image44.png" Type="http://schemas.openxmlformats.org/officeDocument/2006/relationships/image"/><Relationship Id="rId23" Target="../media/image45.svg" Type="http://schemas.openxmlformats.org/officeDocument/2006/relationships/image"/><Relationship Id="rId3" Target="../media/image2.png" Type="http://schemas.openxmlformats.org/officeDocument/2006/relationships/image"/><Relationship Id="rId4" Target="https://huggingface.co/spaces/RohXn/Campus_View" TargetMode="External" Type="http://schemas.openxmlformats.org/officeDocument/2006/relationships/hyperlink"/><Relationship Id="rId5" Target="https://github.com/Rohan12-stack/Campus-View" TargetMode="External" Type="http://schemas.openxmlformats.org/officeDocument/2006/relationships/hyperlink"/><Relationship Id="rId6" Target="https://github.com/Rohan12-stack/Campus-View/tree/main/documentation" TargetMode="External" Type="http://schemas.openxmlformats.org/officeDocument/2006/relationships/hyperlink"/><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7AC54"/>
            </a:solidFill>
          </p:spPr>
        </p:sp>
      </p:grpSp>
      <p:sp>
        <p:nvSpPr>
          <p:cNvPr name="Freeform 4" id="4" descr="A group of people walking in front of a building  Description automatically generated"/>
          <p:cNvSpPr/>
          <p:nvPr/>
        </p:nvSpPr>
        <p:spPr>
          <a:xfrm flipH="false" flipV="false" rot="0">
            <a:off x="-57150" y="-57150"/>
            <a:ext cx="18402300" cy="10401300"/>
          </a:xfrm>
          <a:custGeom>
            <a:avLst/>
            <a:gdLst/>
            <a:ahLst/>
            <a:cxnLst/>
            <a:rect r="r" b="b" t="t" l="l"/>
            <a:pathLst>
              <a:path h="10401300" w="18402300">
                <a:moveTo>
                  <a:pt x="0" y="0"/>
                </a:moveTo>
                <a:lnTo>
                  <a:pt x="18402300" y="0"/>
                </a:lnTo>
                <a:lnTo>
                  <a:pt x="18402300" y="10401300"/>
                </a:lnTo>
                <a:lnTo>
                  <a:pt x="0" y="10401300"/>
                </a:lnTo>
                <a:lnTo>
                  <a:pt x="0" y="0"/>
                </a:lnTo>
                <a:close/>
              </a:path>
            </a:pathLst>
          </a:custGeom>
          <a:blipFill>
            <a:blip r:embed="rId2">
              <a:alphaModFix amt="35000"/>
            </a:blip>
            <a:stretch>
              <a:fillRect l="0" t="-25489" r="-482" b="0"/>
            </a:stretch>
          </a:blipFill>
        </p:spPr>
      </p:sp>
      <p:grpSp>
        <p:nvGrpSpPr>
          <p:cNvPr name="Group 5" id="5"/>
          <p:cNvGrpSpPr/>
          <p:nvPr/>
        </p:nvGrpSpPr>
        <p:grpSpPr>
          <a:xfrm rot="0">
            <a:off x="1673942" y="2416034"/>
            <a:ext cx="14940116" cy="6466064"/>
            <a:chOff x="0" y="0"/>
            <a:chExt cx="26807646" cy="11602317"/>
          </a:xfrm>
        </p:grpSpPr>
        <p:sp>
          <p:nvSpPr>
            <p:cNvPr name="Freeform 6" id="6"/>
            <p:cNvSpPr/>
            <p:nvPr/>
          </p:nvSpPr>
          <p:spPr>
            <a:xfrm flipH="false" flipV="false" rot="0">
              <a:off x="0" y="0"/>
              <a:ext cx="26807567" cy="11602249"/>
            </a:xfrm>
            <a:custGeom>
              <a:avLst/>
              <a:gdLst/>
              <a:ahLst/>
              <a:cxnLst/>
              <a:rect r="r" b="b" t="t" l="l"/>
              <a:pathLst>
                <a:path h="11602249" w="26807567">
                  <a:moveTo>
                    <a:pt x="0" y="0"/>
                  </a:moveTo>
                  <a:lnTo>
                    <a:pt x="26807567" y="0"/>
                  </a:lnTo>
                  <a:lnTo>
                    <a:pt x="26807567" y="11602249"/>
                  </a:lnTo>
                  <a:lnTo>
                    <a:pt x="0" y="11602249"/>
                  </a:lnTo>
                  <a:close/>
                </a:path>
              </a:pathLst>
            </a:custGeom>
            <a:solidFill>
              <a:srgbClr val="233039"/>
            </a:solidFill>
          </p:spPr>
        </p:sp>
        <p:sp>
          <p:nvSpPr>
            <p:cNvPr name="TextBox 7" id="7"/>
            <p:cNvSpPr txBox="true"/>
            <p:nvPr/>
          </p:nvSpPr>
          <p:spPr>
            <a:xfrm>
              <a:off x="0" y="0"/>
              <a:ext cx="26807646" cy="11602317"/>
            </a:xfrm>
            <a:prstGeom prst="rect">
              <a:avLst/>
            </a:prstGeom>
          </p:spPr>
          <p:txBody>
            <a:bodyPr anchor="t" rtlCol="false" tIns="37748" lIns="37748" bIns="37748" rIns="37748"/>
            <a:lstStyle/>
            <a:p>
              <a:pPr algn="ctr">
                <a:lnSpc>
                  <a:spcPts val="4815"/>
                </a:lnSpc>
              </a:pPr>
            </a:p>
            <a:p>
              <a:pPr algn="ctr">
                <a:lnSpc>
                  <a:spcPts val="4815"/>
                </a:lnSpc>
              </a:pPr>
              <a:r>
                <a:rPr lang="en-US" b="true" sz="4012">
                  <a:solidFill>
                    <a:srgbClr val="D7AC54"/>
                  </a:solidFill>
                  <a:latin typeface="TT Phobos Bold"/>
                  <a:ea typeface="TT Phobos Bold"/>
                  <a:cs typeface="TT Phobos Bold"/>
                  <a:sym typeface="TT Phobos Bold"/>
                  <a:hlinkClick r:id="rId3" tooltip="https://classroom.google.com/c/NzkwODcwNjY3NDE0"/>
                </a:rPr>
                <a:t>ADVANCED TOPICS IN GEN AI</a:t>
              </a:r>
            </a:p>
            <a:p>
              <a:pPr algn="ctr">
                <a:lnSpc>
                  <a:spcPts val="4815"/>
                </a:lnSpc>
              </a:pPr>
            </a:p>
            <a:p>
              <a:pPr algn="ctr">
                <a:lnSpc>
                  <a:spcPts val="4815"/>
                </a:lnSpc>
              </a:pPr>
              <a:r>
                <a:rPr lang="en-US" sz="4012" b="true">
                  <a:solidFill>
                    <a:srgbClr val="D7AC54"/>
                  </a:solidFill>
                  <a:latin typeface="TT Phobos Bold"/>
                  <a:ea typeface="TT Phobos Bold"/>
                  <a:cs typeface="TT Phobos Bold"/>
                  <a:sym typeface="TT Phobos Bold"/>
                </a:rPr>
                <a:t>CAMPUS VIEW - LLM Driven Visual Query System for Campus Facilities</a:t>
              </a:r>
            </a:p>
            <a:p>
              <a:pPr algn="ctr">
                <a:lnSpc>
                  <a:spcPts val="5116"/>
                </a:lnSpc>
              </a:pPr>
            </a:p>
            <a:p>
              <a:pPr algn="ctr">
                <a:lnSpc>
                  <a:spcPts val="5116"/>
                </a:lnSpc>
              </a:pPr>
              <a:r>
                <a:rPr lang="en-US" sz="3789" b="true">
                  <a:solidFill>
                    <a:srgbClr val="D7AC54"/>
                  </a:solidFill>
                  <a:latin typeface="TT Phobos Bold"/>
                  <a:ea typeface="TT Phobos Bold"/>
                  <a:cs typeface="TT Phobos Bold"/>
                  <a:sym typeface="TT Phobos Bold"/>
                </a:rPr>
                <a:t>ROHAN B - 1RVU22BSC082</a:t>
              </a:r>
            </a:p>
            <a:p>
              <a:pPr algn="ctr">
                <a:lnSpc>
                  <a:spcPts val="5116"/>
                </a:lnSpc>
              </a:pPr>
              <a:r>
                <a:rPr lang="en-US" sz="3789" b="true">
                  <a:solidFill>
                    <a:srgbClr val="D7AC54"/>
                  </a:solidFill>
                  <a:latin typeface="TT Phobos Bold"/>
                  <a:ea typeface="TT Phobos Bold"/>
                  <a:cs typeface="TT Phobos Bold"/>
                  <a:sym typeface="TT Phobos Bold"/>
                </a:rPr>
                <a:t>GUNASHREE R - 1RVU22BSC032</a:t>
              </a:r>
            </a:p>
            <a:p>
              <a:pPr algn="ctr">
                <a:lnSpc>
                  <a:spcPts val="5116"/>
                </a:lnSpc>
              </a:pPr>
              <a:r>
                <a:rPr lang="en-US" sz="3789" b="true">
                  <a:solidFill>
                    <a:srgbClr val="D7AC54"/>
                  </a:solidFill>
                  <a:latin typeface="TT Phobos Bold"/>
                  <a:ea typeface="TT Phobos Bold"/>
                  <a:cs typeface="TT Phobos Bold"/>
                  <a:sym typeface="TT Phobos Bold"/>
                </a:rPr>
                <a:t>CS4232</a:t>
              </a:r>
            </a:p>
            <a:p>
              <a:pPr algn="ctr">
                <a:lnSpc>
                  <a:spcPts val="5116"/>
                </a:lnSpc>
              </a:pPr>
              <a:r>
                <a:rPr lang="en-US" sz="3789" b="true">
                  <a:solidFill>
                    <a:srgbClr val="D7AC54"/>
                  </a:solidFill>
                  <a:latin typeface="TT Phobos Bold"/>
                  <a:ea typeface="TT Phobos Bold"/>
                  <a:cs typeface="TT Phobos Bold"/>
                  <a:sym typeface="TT Phobos Bold"/>
                </a:rPr>
                <a:t>SEMESTER VII</a:t>
              </a:r>
            </a:p>
          </p:txBody>
        </p:sp>
      </p:grpSp>
      <p:sp>
        <p:nvSpPr>
          <p:cNvPr name="Freeform 8" id="8" descr="A picture containing text, logo, font, graphics  Description automatically generated"/>
          <p:cNvSpPr/>
          <p:nvPr/>
        </p:nvSpPr>
        <p:spPr>
          <a:xfrm flipH="false" flipV="false" rot="0">
            <a:off x="13989843" y="0"/>
            <a:ext cx="4298157" cy="2416034"/>
          </a:xfrm>
          <a:custGeom>
            <a:avLst/>
            <a:gdLst/>
            <a:ahLst/>
            <a:cxnLst/>
            <a:rect r="r" b="b" t="t" l="l"/>
            <a:pathLst>
              <a:path h="2416034" w="4298157">
                <a:moveTo>
                  <a:pt x="0" y="0"/>
                </a:moveTo>
                <a:lnTo>
                  <a:pt x="4298157" y="0"/>
                </a:lnTo>
                <a:lnTo>
                  <a:pt x="4298157" y="2416034"/>
                </a:lnTo>
                <a:lnTo>
                  <a:pt x="0" y="2416034"/>
                </a:lnTo>
                <a:lnTo>
                  <a:pt x="0" y="0"/>
                </a:lnTo>
                <a:close/>
              </a:path>
            </a:pathLst>
          </a:custGeom>
          <a:blipFill>
            <a:blip r:embed="rId4"/>
            <a:stretch>
              <a:fillRect l="0" t="0" r="0" b="0"/>
            </a:stretch>
          </a:blipFill>
        </p:spPr>
      </p:sp>
      <p:grpSp>
        <p:nvGrpSpPr>
          <p:cNvPr name="Group 9" id="9"/>
          <p:cNvGrpSpPr/>
          <p:nvPr/>
        </p:nvGrpSpPr>
        <p:grpSpPr>
          <a:xfrm rot="0">
            <a:off x="0" y="9582150"/>
            <a:ext cx="18288000" cy="190500"/>
            <a:chOff x="0" y="0"/>
            <a:chExt cx="24384000" cy="254000"/>
          </a:xfrm>
        </p:grpSpPr>
        <p:sp>
          <p:nvSpPr>
            <p:cNvPr name="Freeform 10" id="10"/>
            <p:cNvSpPr/>
            <p:nvPr/>
          </p:nvSpPr>
          <p:spPr>
            <a:xfrm flipH="false" flipV="false" rot="0">
              <a:off x="0" y="0"/>
              <a:ext cx="24384000" cy="254000"/>
            </a:xfrm>
            <a:custGeom>
              <a:avLst/>
              <a:gdLst/>
              <a:ahLst/>
              <a:cxnLst/>
              <a:rect r="r" b="b" t="t" l="l"/>
              <a:pathLst>
                <a:path h="254000" w="24384000">
                  <a:moveTo>
                    <a:pt x="0" y="0"/>
                  </a:moveTo>
                  <a:lnTo>
                    <a:pt x="24384000" y="0"/>
                  </a:lnTo>
                  <a:lnTo>
                    <a:pt x="24384000" y="254000"/>
                  </a:lnTo>
                  <a:lnTo>
                    <a:pt x="0" y="254000"/>
                  </a:lnTo>
                  <a:close/>
                </a:path>
              </a:pathLst>
            </a:custGeom>
            <a:solidFill>
              <a:srgbClr val="233039"/>
            </a:solidFill>
          </p:spPr>
        </p:sp>
      </p:grpSp>
      <p:grpSp>
        <p:nvGrpSpPr>
          <p:cNvPr name="Group 11" id="11"/>
          <p:cNvGrpSpPr/>
          <p:nvPr/>
        </p:nvGrpSpPr>
        <p:grpSpPr>
          <a:xfrm rot="0">
            <a:off x="0" y="9860277"/>
            <a:ext cx="18288000" cy="68578"/>
            <a:chOff x="0" y="0"/>
            <a:chExt cx="24384000" cy="91438"/>
          </a:xfrm>
        </p:grpSpPr>
        <p:sp>
          <p:nvSpPr>
            <p:cNvPr name="Freeform 12" id="12"/>
            <p:cNvSpPr/>
            <p:nvPr/>
          </p:nvSpPr>
          <p:spPr>
            <a:xfrm flipH="false" flipV="false" rot="0">
              <a:off x="0" y="0"/>
              <a:ext cx="24384000" cy="91440"/>
            </a:xfrm>
            <a:custGeom>
              <a:avLst/>
              <a:gdLst/>
              <a:ahLst/>
              <a:cxnLst/>
              <a:rect r="r" b="b" t="t" l="l"/>
              <a:pathLst>
                <a:path h="91440" w="24384000">
                  <a:moveTo>
                    <a:pt x="0" y="91440"/>
                  </a:moveTo>
                  <a:lnTo>
                    <a:pt x="24384000" y="91440"/>
                  </a:lnTo>
                  <a:lnTo>
                    <a:pt x="24384000" y="0"/>
                  </a:lnTo>
                  <a:lnTo>
                    <a:pt x="0" y="0"/>
                  </a:lnTo>
                  <a:close/>
                </a:path>
              </a:pathLst>
            </a:custGeom>
            <a:solidFill>
              <a:srgbClr val="233039"/>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DEMO USE CASES</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563880" y="2515908"/>
            <a:ext cx="2855414" cy="629832"/>
            <a:chOff x="0" y="0"/>
            <a:chExt cx="3807219" cy="839776"/>
          </a:xfrm>
        </p:grpSpPr>
        <p:sp>
          <p:nvSpPr>
            <p:cNvPr name="Freeform 18" id="18"/>
            <p:cNvSpPr/>
            <p:nvPr/>
          </p:nvSpPr>
          <p:spPr>
            <a:xfrm flipH="false" flipV="false" rot="0">
              <a:off x="0" y="0"/>
              <a:ext cx="3807220" cy="839776"/>
            </a:xfrm>
            <a:custGeom>
              <a:avLst/>
              <a:gdLst/>
              <a:ahLst/>
              <a:cxnLst/>
              <a:rect r="r" b="b" t="t" l="l"/>
              <a:pathLst>
                <a:path h="839776" w="3807220">
                  <a:moveTo>
                    <a:pt x="0" y="0"/>
                  </a:moveTo>
                  <a:lnTo>
                    <a:pt x="3807220" y="0"/>
                  </a:lnTo>
                  <a:lnTo>
                    <a:pt x="3807220" y="839776"/>
                  </a:lnTo>
                  <a:lnTo>
                    <a:pt x="0" y="839776"/>
                  </a:lnTo>
                  <a:close/>
                </a:path>
              </a:pathLst>
            </a:custGeom>
            <a:solidFill>
              <a:srgbClr val="000000">
                <a:alpha val="0"/>
              </a:srgbClr>
            </a:solidFill>
          </p:spPr>
        </p:sp>
        <p:sp>
          <p:nvSpPr>
            <p:cNvPr name="TextBox 19" id="19"/>
            <p:cNvSpPr txBox="true"/>
            <p:nvPr/>
          </p:nvSpPr>
          <p:spPr>
            <a:xfrm>
              <a:off x="0" y="9525"/>
              <a:ext cx="3807219" cy="830251"/>
            </a:xfrm>
            <a:prstGeom prst="rect">
              <a:avLst/>
            </a:prstGeom>
          </p:spPr>
          <p:txBody>
            <a:bodyPr anchor="t" rtlCol="false" tIns="0" lIns="0" bIns="0" rIns="0"/>
            <a:lstStyle/>
            <a:p>
              <a:pPr algn="l">
                <a:lnSpc>
                  <a:spcPts val="3960"/>
                </a:lnSpc>
              </a:pPr>
              <a:r>
                <a:rPr lang="en-US" b="true" sz="3300" i="true" spc="23">
                  <a:solidFill>
                    <a:srgbClr val="000000"/>
                  </a:solidFill>
                  <a:latin typeface="TT Phobos Bold Italics"/>
                  <a:ea typeface="TT Phobos Bold Italics"/>
                  <a:cs typeface="TT Phobos Bold Italics"/>
                  <a:sym typeface="TT Phobos Bold Italics"/>
                </a:rPr>
                <a:t>Case - I</a:t>
              </a:r>
            </a:p>
          </p:txBody>
        </p:sp>
      </p:grpSp>
      <p:grpSp>
        <p:nvGrpSpPr>
          <p:cNvPr name="Group 20" id="20"/>
          <p:cNvGrpSpPr/>
          <p:nvPr/>
        </p:nvGrpSpPr>
        <p:grpSpPr>
          <a:xfrm rot="0">
            <a:off x="1028700" y="3434233"/>
            <a:ext cx="11937361" cy="2209649"/>
            <a:chOff x="0" y="0"/>
            <a:chExt cx="15916481" cy="2946199"/>
          </a:xfrm>
        </p:grpSpPr>
        <p:sp>
          <p:nvSpPr>
            <p:cNvPr name="Freeform 21" id="21"/>
            <p:cNvSpPr/>
            <p:nvPr/>
          </p:nvSpPr>
          <p:spPr>
            <a:xfrm flipH="false" flipV="false" rot="0">
              <a:off x="0" y="0"/>
              <a:ext cx="15916481" cy="2946199"/>
            </a:xfrm>
            <a:custGeom>
              <a:avLst/>
              <a:gdLst/>
              <a:ahLst/>
              <a:cxnLst/>
              <a:rect r="r" b="b" t="t" l="l"/>
              <a:pathLst>
                <a:path h="2946199" w="15916481">
                  <a:moveTo>
                    <a:pt x="0" y="0"/>
                  </a:moveTo>
                  <a:lnTo>
                    <a:pt x="15916481" y="0"/>
                  </a:lnTo>
                  <a:lnTo>
                    <a:pt x="15916481" y="2946199"/>
                  </a:lnTo>
                  <a:lnTo>
                    <a:pt x="0" y="2946199"/>
                  </a:lnTo>
                  <a:close/>
                </a:path>
              </a:pathLst>
            </a:custGeom>
            <a:solidFill>
              <a:srgbClr val="000000">
                <a:alpha val="0"/>
              </a:srgbClr>
            </a:solidFill>
          </p:spPr>
        </p:sp>
        <p:sp>
          <p:nvSpPr>
            <p:cNvPr name="TextBox 22" id="22"/>
            <p:cNvSpPr txBox="true"/>
            <p:nvPr/>
          </p:nvSpPr>
          <p:spPr>
            <a:xfrm>
              <a:off x="0" y="0"/>
              <a:ext cx="15916481" cy="2946199"/>
            </a:xfrm>
            <a:prstGeom prst="rect">
              <a:avLst/>
            </a:prstGeom>
          </p:spPr>
          <p:txBody>
            <a:bodyPr anchor="t" rtlCol="false" tIns="0" lIns="0" bIns="0" rIns="0"/>
            <a:lstStyle/>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Input: </a:t>
              </a:r>
              <a:r>
                <a:rPr lang="en-US" sz="2800" i="true" spc="19">
                  <a:solidFill>
                    <a:srgbClr val="000000"/>
                  </a:solidFill>
                  <a:latin typeface="TT Phobos Italics"/>
                  <a:ea typeface="TT Phobos Italics"/>
                  <a:cs typeface="TT Phobos Italics"/>
                  <a:sym typeface="TT Phobos Italics"/>
                </a:rPr>
                <a:t>  </a:t>
              </a:r>
              <a:r>
                <a:rPr lang="en-US" sz="2800" i="true" spc="19">
                  <a:solidFill>
                    <a:srgbClr val="212F39"/>
                  </a:solidFill>
                  <a:latin typeface="TT Phobos Italics"/>
                  <a:ea typeface="TT Phobos Italics"/>
                  <a:cs typeface="TT Phobos Italics"/>
                  <a:sym typeface="TT Phobos Italics"/>
                </a:rPr>
                <a:t>parkinglot.jpg</a:t>
              </a:r>
            </a:p>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Query:</a:t>
              </a:r>
              <a:r>
                <a:rPr lang="en-US" sz="2800" i="true" spc="19">
                  <a:solidFill>
                    <a:srgbClr val="000000"/>
                  </a:solidFill>
                  <a:latin typeface="TT Phobos Italics"/>
                  <a:ea typeface="TT Phobos Italics"/>
                  <a:cs typeface="TT Phobos Italics"/>
                  <a:sym typeface="TT Phobos Italics"/>
                </a:rPr>
                <a:t>  What is this place</a:t>
              </a:r>
            </a:p>
            <a:p>
              <a:pPr algn="l">
                <a:lnSpc>
                  <a:spcPts val="3360"/>
                </a:lnSpc>
              </a:pPr>
            </a:p>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Response:</a:t>
              </a:r>
              <a:r>
                <a:rPr lang="en-US" sz="2800" i="true" spc="19">
                  <a:solidFill>
                    <a:srgbClr val="000000"/>
                  </a:solidFill>
                  <a:latin typeface="TT Phobos Italics"/>
                  <a:ea typeface="TT Phobos Italics"/>
                  <a:cs typeface="TT Phobos Italics"/>
                  <a:sym typeface="TT Phobos Italics"/>
                </a:rPr>
                <a:t>  This is the campus Parking Lot, offering secure parking spaces for student and staff vehicles with CCTV monitoring.</a:t>
              </a:r>
            </a:p>
          </p:txBody>
        </p:sp>
      </p:grpSp>
      <p:grpSp>
        <p:nvGrpSpPr>
          <p:cNvPr name="Group 23" id="23"/>
          <p:cNvGrpSpPr/>
          <p:nvPr/>
        </p:nvGrpSpPr>
        <p:grpSpPr>
          <a:xfrm rot="0">
            <a:off x="563880" y="6797750"/>
            <a:ext cx="2855414" cy="629832"/>
            <a:chOff x="0" y="0"/>
            <a:chExt cx="3807219" cy="839776"/>
          </a:xfrm>
        </p:grpSpPr>
        <p:sp>
          <p:nvSpPr>
            <p:cNvPr name="Freeform 24" id="24"/>
            <p:cNvSpPr/>
            <p:nvPr/>
          </p:nvSpPr>
          <p:spPr>
            <a:xfrm flipH="false" flipV="false" rot="0">
              <a:off x="0" y="0"/>
              <a:ext cx="3807220" cy="839776"/>
            </a:xfrm>
            <a:custGeom>
              <a:avLst/>
              <a:gdLst/>
              <a:ahLst/>
              <a:cxnLst/>
              <a:rect r="r" b="b" t="t" l="l"/>
              <a:pathLst>
                <a:path h="839776" w="3807220">
                  <a:moveTo>
                    <a:pt x="0" y="0"/>
                  </a:moveTo>
                  <a:lnTo>
                    <a:pt x="3807220" y="0"/>
                  </a:lnTo>
                  <a:lnTo>
                    <a:pt x="3807220" y="839776"/>
                  </a:lnTo>
                  <a:lnTo>
                    <a:pt x="0" y="839776"/>
                  </a:lnTo>
                  <a:close/>
                </a:path>
              </a:pathLst>
            </a:custGeom>
            <a:solidFill>
              <a:srgbClr val="000000">
                <a:alpha val="0"/>
              </a:srgbClr>
            </a:solidFill>
          </p:spPr>
        </p:sp>
        <p:sp>
          <p:nvSpPr>
            <p:cNvPr name="TextBox 25" id="25"/>
            <p:cNvSpPr txBox="true"/>
            <p:nvPr/>
          </p:nvSpPr>
          <p:spPr>
            <a:xfrm>
              <a:off x="0" y="9525"/>
              <a:ext cx="3807219" cy="830251"/>
            </a:xfrm>
            <a:prstGeom prst="rect">
              <a:avLst/>
            </a:prstGeom>
          </p:spPr>
          <p:txBody>
            <a:bodyPr anchor="t" rtlCol="false" tIns="0" lIns="0" bIns="0" rIns="0"/>
            <a:lstStyle/>
            <a:p>
              <a:pPr algn="l">
                <a:lnSpc>
                  <a:spcPts val="3960"/>
                </a:lnSpc>
              </a:pPr>
              <a:r>
                <a:rPr lang="en-US" b="true" sz="3300" i="true" spc="23">
                  <a:solidFill>
                    <a:srgbClr val="000000"/>
                  </a:solidFill>
                  <a:latin typeface="TT Phobos Bold Italics"/>
                  <a:ea typeface="TT Phobos Bold Italics"/>
                  <a:cs typeface="TT Phobos Bold Italics"/>
                  <a:sym typeface="TT Phobos Bold Italics"/>
                </a:rPr>
                <a:t>Case - II</a:t>
              </a:r>
            </a:p>
          </p:txBody>
        </p:sp>
      </p:grpSp>
      <p:grpSp>
        <p:nvGrpSpPr>
          <p:cNvPr name="Group 26" id="26"/>
          <p:cNvGrpSpPr/>
          <p:nvPr/>
        </p:nvGrpSpPr>
        <p:grpSpPr>
          <a:xfrm rot="0">
            <a:off x="911421" y="7589326"/>
            <a:ext cx="12054641" cy="2209649"/>
            <a:chOff x="0" y="0"/>
            <a:chExt cx="16072854" cy="2946199"/>
          </a:xfrm>
        </p:grpSpPr>
        <p:sp>
          <p:nvSpPr>
            <p:cNvPr name="Freeform 27" id="27"/>
            <p:cNvSpPr/>
            <p:nvPr/>
          </p:nvSpPr>
          <p:spPr>
            <a:xfrm flipH="false" flipV="false" rot="0">
              <a:off x="0" y="0"/>
              <a:ext cx="16072855" cy="2946199"/>
            </a:xfrm>
            <a:custGeom>
              <a:avLst/>
              <a:gdLst/>
              <a:ahLst/>
              <a:cxnLst/>
              <a:rect r="r" b="b" t="t" l="l"/>
              <a:pathLst>
                <a:path h="2946199" w="16072855">
                  <a:moveTo>
                    <a:pt x="0" y="0"/>
                  </a:moveTo>
                  <a:lnTo>
                    <a:pt x="16072855" y="0"/>
                  </a:lnTo>
                  <a:lnTo>
                    <a:pt x="16072855" y="2946199"/>
                  </a:lnTo>
                  <a:lnTo>
                    <a:pt x="0" y="2946199"/>
                  </a:lnTo>
                  <a:close/>
                </a:path>
              </a:pathLst>
            </a:custGeom>
            <a:solidFill>
              <a:srgbClr val="000000">
                <a:alpha val="0"/>
              </a:srgbClr>
            </a:solidFill>
          </p:spPr>
        </p:sp>
        <p:sp>
          <p:nvSpPr>
            <p:cNvPr name="TextBox 28" id="28"/>
            <p:cNvSpPr txBox="true"/>
            <p:nvPr/>
          </p:nvSpPr>
          <p:spPr>
            <a:xfrm>
              <a:off x="0" y="0"/>
              <a:ext cx="16072854" cy="2946199"/>
            </a:xfrm>
            <a:prstGeom prst="rect">
              <a:avLst/>
            </a:prstGeom>
          </p:spPr>
          <p:txBody>
            <a:bodyPr anchor="t" rtlCol="false" tIns="0" lIns="0" bIns="0" rIns="0"/>
            <a:lstStyle/>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Input: </a:t>
              </a:r>
              <a:r>
                <a:rPr lang="en-US" sz="2800" i="true" spc="19">
                  <a:solidFill>
                    <a:srgbClr val="000000"/>
                  </a:solidFill>
                  <a:latin typeface="TT Phobos Italics"/>
                  <a:ea typeface="TT Phobos Italics"/>
                  <a:cs typeface="TT Phobos Italics"/>
                  <a:sym typeface="TT Phobos Italics"/>
                </a:rPr>
                <a:t>  </a:t>
              </a:r>
              <a:r>
                <a:rPr lang="en-US" sz="2800" i="true" spc="19">
                  <a:solidFill>
                    <a:srgbClr val="212F39"/>
                  </a:solidFill>
                  <a:latin typeface="TT Phobos Italics"/>
                  <a:ea typeface="TT Phobos Italics"/>
                  <a:cs typeface="TT Phobos Italics"/>
                  <a:sym typeface="TT Phobos Italics"/>
                </a:rPr>
                <a:t>admission.jpg</a:t>
              </a:r>
            </a:p>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Query:</a:t>
              </a:r>
              <a:r>
                <a:rPr lang="en-US" sz="2800" i="true" spc="19">
                  <a:solidFill>
                    <a:srgbClr val="000000"/>
                  </a:solidFill>
                  <a:latin typeface="TT Phobos Italics"/>
                  <a:ea typeface="TT Phobos Italics"/>
                  <a:cs typeface="TT Phobos Italics"/>
                  <a:sym typeface="TT Phobos Italics"/>
                </a:rPr>
                <a:t>  What are the facilities provided</a:t>
              </a:r>
            </a:p>
            <a:p>
              <a:pPr algn="l">
                <a:lnSpc>
                  <a:spcPts val="3360"/>
                </a:lnSpc>
              </a:pPr>
            </a:p>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Response:</a:t>
              </a:r>
              <a:r>
                <a:rPr lang="en-US" sz="2800" i="true" spc="19">
                  <a:solidFill>
                    <a:srgbClr val="000000"/>
                  </a:solidFill>
                  <a:latin typeface="TT Phobos Italics"/>
                  <a:ea typeface="TT Phobos Italics"/>
                  <a:cs typeface="TT Phobos Italics"/>
                  <a:sym typeface="TT Phobos Italics"/>
                </a:rPr>
                <a:t>  The Admission office includes: 4 help desks, online admission portal support</a:t>
              </a:r>
            </a:p>
          </p:txBody>
        </p:sp>
      </p:grpSp>
      <p:sp>
        <p:nvSpPr>
          <p:cNvPr name="Freeform 29" id="29"/>
          <p:cNvSpPr/>
          <p:nvPr/>
        </p:nvSpPr>
        <p:spPr>
          <a:xfrm flipH="false" flipV="false" rot="0">
            <a:off x="13277058" y="2515908"/>
            <a:ext cx="3363963" cy="2375799"/>
          </a:xfrm>
          <a:custGeom>
            <a:avLst/>
            <a:gdLst/>
            <a:ahLst/>
            <a:cxnLst/>
            <a:rect r="r" b="b" t="t" l="l"/>
            <a:pathLst>
              <a:path h="2375799" w="3363963">
                <a:moveTo>
                  <a:pt x="0" y="0"/>
                </a:moveTo>
                <a:lnTo>
                  <a:pt x="3363962" y="0"/>
                </a:lnTo>
                <a:lnTo>
                  <a:pt x="3363962" y="2375799"/>
                </a:lnTo>
                <a:lnTo>
                  <a:pt x="0" y="2375799"/>
                </a:lnTo>
                <a:lnTo>
                  <a:pt x="0" y="0"/>
                </a:lnTo>
                <a:close/>
              </a:path>
            </a:pathLst>
          </a:custGeom>
          <a:blipFill>
            <a:blip r:embed="rId4"/>
            <a:stretch>
              <a:fillRect l="0" t="0" r="0" b="0"/>
            </a:stretch>
          </a:blipFill>
        </p:spPr>
      </p:sp>
      <p:grpSp>
        <p:nvGrpSpPr>
          <p:cNvPr name="Group 30" id="30"/>
          <p:cNvGrpSpPr/>
          <p:nvPr/>
        </p:nvGrpSpPr>
        <p:grpSpPr>
          <a:xfrm rot="0">
            <a:off x="14065360" y="4891707"/>
            <a:ext cx="2435286" cy="505838"/>
            <a:chOff x="0" y="0"/>
            <a:chExt cx="3807219" cy="790805"/>
          </a:xfrm>
        </p:grpSpPr>
        <p:sp>
          <p:nvSpPr>
            <p:cNvPr name="Freeform 31" id="31"/>
            <p:cNvSpPr/>
            <p:nvPr/>
          </p:nvSpPr>
          <p:spPr>
            <a:xfrm flipH="false" flipV="false" rot="0">
              <a:off x="0" y="0"/>
              <a:ext cx="3807220" cy="790805"/>
            </a:xfrm>
            <a:custGeom>
              <a:avLst/>
              <a:gdLst/>
              <a:ahLst/>
              <a:cxnLst/>
              <a:rect r="r" b="b" t="t" l="l"/>
              <a:pathLst>
                <a:path h="790805" w="3807220">
                  <a:moveTo>
                    <a:pt x="0" y="0"/>
                  </a:moveTo>
                  <a:lnTo>
                    <a:pt x="3807220" y="0"/>
                  </a:lnTo>
                  <a:lnTo>
                    <a:pt x="3807220" y="790805"/>
                  </a:lnTo>
                  <a:lnTo>
                    <a:pt x="0" y="790805"/>
                  </a:lnTo>
                  <a:close/>
                </a:path>
              </a:pathLst>
            </a:custGeom>
            <a:solidFill>
              <a:srgbClr val="000000">
                <a:alpha val="0"/>
              </a:srgbClr>
            </a:solidFill>
          </p:spPr>
        </p:sp>
        <p:sp>
          <p:nvSpPr>
            <p:cNvPr name="TextBox 32" id="32"/>
            <p:cNvSpPr txBox="true"/>
            <p:nvPr/>
          </p:nvSpPr>
          <p:spPr>
            <a:xfrm>
              <a:off x="0" y="-9525"/>
              <a:ext cx="3807219" cy="800330"/>
            </a:xfrm>
            <a:prstGeom prst="rect">
              <a:avLst/>
            </a:prstGeom>
          </p:spPr>
          <p:txBody>
            <a:bodyPr anchor="t" rtlCol="false" tIns="0" lIns="0" bIns="0" rIns="0"/>
            <a:lstStyle/>
            <a:p>
              <a:pPr algn="l">
                <a:lnSpc>
                  <a:spcPts val="2640"/>
                </a:lnSpc>
              </a:pPr>
              <a:r>
                <a:rPr lang="en-US" sz="2200" i="true" spc="15">
                  <a:solidFill>
                    <a:srgbClr val="000000"/>
                  </a:solidFill>
                  <a:latin typeface="TT Phobos Italics"/>
                  <a:ea typeface="TT Phobos Italics"/>
                  <a:cs typeface="TT Phobos Italics"/>
                  <a:sym typeface="TT Phobos Italics"/>
                </a:rPr>
                <a:t>parkinglot.jpg</a:t>
              </a:r>
            </a:p>
          </p:txBody>
        </p:sp>
      </p:grpSp>
      <p:sp>
        <p:nvSpPr>
          <p:cNvPr name="Freeform 33" id="33"/>
          <p:cNvSpPr/>
          <p:nvPr/>
        </p:nvSpPr>
        <p:spPr>
          <a:xfrm flipH="false" flipV="false" rot="0">
            <a:off x="13277058" y="6659984"/>
            <a:ext cx="3363963" cy="2126787"/>
          </a:xfrm>
          <a:custGeom>
            <a:avLst/>
            <a:gdLst/>
            <a:ahLst/>
            <a:cxnLst/>
            <a:rect r="r" b="b" t="t" l="l"/>
            <a:pathLst>
              <a:path h="2126787" w="3363963">
                <a:moveTo>
                  <a:pt x="0" y="0"/>
                </a:moveTo>
                <a:lnTo>
                  <a:pt x="3363962" y="0"/>
                </a:lnTo>
                <a:lnTo>
                  <a:pt x="3363962" y="2126787"/>
                </a:lnTo>
                <a:lnTo>
                  <a:pt x="0" y="2126787"/>
                </a:lnTo>
                <a:lnTo>
                  <a:pt x="0" y="0"/>
                </a:lnTo>
                <a:close/>
              </a:path>
            </a:pathLst>
          </a:custGeom>
          <a:blipFill>
            <a:blip r:embed="rId5"/>
            <a:stretch>
              <a:fillRect l="-9581" t="0" r="-904" b="-2014"/>
            </a:stretch>
          </a:blipFill>
        </p:spPr>
      </p:sp>
      <p:grpSp>
        <p:nvGrpSpPr>
          <p:cNvPr name="Group 34" id="34"/>
          <p:cNvGrpSpPr/>
          <p:nvPr/>
        </p:nvGrpSpPr>
        <p:grpSpPr>
          <a:xfrm rot="0">
            <a:off x="14007696" y="8786771"/>
            <a:ext cx="2855414" cy="593104"/>
            <a:chOff x="0" y="0"/>
            <a:chExt cx="3807219" cy="790805"/>
          </a:xfrm>
        </p:grpSpPr>
        <p:sp>
          <p:nvSpPr>
            <p:cNvPr name="Freeform 35" id="35"/>
            <p:cNvSpPr/>
            <p:nvPr/>
          </p:nvSpPr>
          <p:spPr>
            <a:xfrm flipH="false" flipV="false" rot="0">
              <a:off x="0" y="0"/>
              <a:ext cx="3807220" cy="790805"/>
            </a:xfrm>
            <a:custGeom>
              <a:avLst/>
              <a:gdLst/>
              <a:ahLst/>
              <a:cxnLst/>
              <a:rect r="r" b="b" t="t" l="l"/>
              <a:pathLst>
                <a:path h="790805" w="3807220">
                  <a:moveTo>
                    <a:pt x="0" y="0"/>
                  </a:moveTo>
                  <a:lnTo>
                    <a:pt x="3807220" y="0"/>
                  </a:lnTo>
                  <a:lnTo>
                    <a:pt x="3807220" y="790805"/>
                  </a:lnTo>
                  <a:lnTo>
                    <a:pt x="0" y="790805"/>
                  </a:lnTo>
                  <a:close/>
                </a:path>
              </a:pathLst>
            </a:custGeom>
            <a:solidFill>
              <a:srgbClr val="000000">
                <a:alpha val="0"/>
              </a:srgbClr>
            </a:solidFill>
          </p:spPr>
        </p:sp>
        <p:sp>
          <p:nvSpPr>
            <p:cNvPr name="TextBox 36" id="36"/>
            <p:cNvSpPr txBox="true"/>
            <p:nvPr/>
          </p:nvSpPr>
          <p:spPr>
            <a:xfrm>
              <a:off x="0" y="-9525"/>
              <a:ext cx="3807219" cy="800330"/>
            </a:xfrm>
            <a:prstGeom prst="rect">
              <a:avLst/>
            </a:prstGeom>
          </p:spPr>
          <p:txBody>
            <a:bodyPr anchor="t" rtlCol="false" tIns="0" lIns="0" bIns="0" rIns="0"/>
            <a:lstStyle/>
            <a:p>
              <a:pPr algn="l">
                <a:lnSpc>
                  <a:spcPts val="2640"/>
                </a:lnSpc>
              </a:pPr>
              <a:r>
                <a:rPr lang="en-US" sz="2200" i="true" spc="15">
                  <a:solidFill>
                    <a:srgbClr val="000000"/>
                  </a:solidFill>
                  <a:latin typeface="TT Phobos Italics"/>
                  <a:ea typeface="TT Phobos Italics"/>
                  <a:cs typeface="TT Phobos Italics"/>
                  <a:sym typeface="TT Phobos Italics"/>
                </a:rPr>
                <a:t>admission.jpg</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HANDLING EDGE CASES &amp; ROBUSTNESS</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480780" y="2318561"/>
            <a:ext cx="8838595" cy="593104"/>
            <a:chOff x="0" y="0"/>
            <a:chExt cx="11784793" cy="790805"/>
          </a:xfrm>
        </p:grpSpPr>
        <p:sp>
          <p:nvSpPr>
            <p:cNvPr name="Freeform 18" id="18"/>
            <p:cNvSpPr/>
            <p:nvPr/>
          </p:nvSpPr>
          <p:spPr>
            <a:xfrm flipH="false" flipV="false" rot="0">
              <a:off x="0" y="0"/>
              <a:ext cx="11784793" cy="790805"/>
            </a:xfrm>
            <a:custGeom>
              <a:avLst/>
              <a:gdLst/>
              <a:ahLst/>
              <a:cxnLst/>
              <a:rect r="r" b="b" t="t" l="l"/>
              <a:pathLst>
                <a:path h="790805" w="11784793">
                  <a:moveTo>
                    <a:pt x="0" y="0"/>
                  </a:moveTo>
                  <a:lnTo>
                    <a:pt x="11784793" y="0"/>
                  </a:lnTo>
                  <a:lnTo>
                    <a:pt x="11784793" y="790805"/>
                  </a:lnTo>
                  <a:lnTo>
                    <a:pt x="0" y="790805"/>
                  </a:lnTo>
                  <a:close/>
                </a:path>
              </a:pathLst>
            </a:custGeom>
            <a:solidFill>
              <a:srgbClr val="000000">
                <a:alpha val="0"/>
              </a:srgbClr>
            </a:solidFill>
          </p:spPr>
        </p:sp>
        <p:sp>
          <p:nvSpPr>
            <p:cNvPr name="TextBox 19" id="19"/>
            <p:cNvSpPr txBox="true"/>
            <p:nvPr/>
          </p:nvSpPr>
          <p:spPr>
            <a:xfrm>
              <a:off x="0" y="0"/>
              <a:ext cx="11784793" cy="790805"/>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Edge Case I - External Campus Images</a:t>
              </a:r>
            </a:p>
          </p:txBody>
        </p:sp>
      </p:grpSp>
      <p:grpSp>
        <p:nvGrpSpPr>
          <p:cNvPr name="Group 20" id="20"/>
          <p:cNvGrpSpPr/>
          <p:nvPr/>
        </p:nvGrpSpPr>
        <p:grpSpPr>
          <a:xfrm rot="0">
            <a:off x="887921" y="3160622"/>
            <a:ext cx="11937361" cy="2768919"/>
            <a:chOff x="0" y="0"/>
            <a:chExt cx="15916481" cy="3691892"/>
          </a:xfrm>
        </p:grpSpPr>
        <p:sp>
          <p:nvSpPr>
            <p:cNvPr name="Freeform 21" id="21"/>
            <p:cNvSpPr/>
            <p:nvPr/>
          </p:nvSpPr>
          <p:spPr>
            <a:xfrm flipH="false" flipV="false" rot="0">
              <a:off x="0" y="0"/>
              <a:ext cx="15916481" cy="3691892"/>
            </a:xfrm>
            <a:custGeom>
              <a:avLst/>
              <a:gdLst/>
              <a:ahLst/>
              <a:cxnLst/>
              <a:rect r="r" b="b" t="t" l="l"/>
              <a:pathLst>
                <a:path h="3691892" w="15916481">
                  <a:moveTo>
                    <a:pt x="0" y="0"/>
                  </a:moveTo>
                  <a:lnTo>
                    <a:pt x="15916481" y="0"/>
                  </a:lnTo>
                  <a:lnTo>
                    <a:pt x="15916481" y="3691892"/>
                  </a:lnTo>
                  <a:lnTo>
                    <a:pt x="0" y="3691892"/>
                  </a:lnTo>
                  <a:close/>
                </a:path>
              </a:pathLst>
            </a:custGeom>
            <a:solidFill>
              <a:srgbClr val="000000">
                <a:alpha val="0"/>
              </a:srgbClr>
            </a:solidFill>
          </p:spPr>
        </p:sp>
        <p:sp>
          <p:nvSpPr>
            <p:cNvPr name="TextBox 22" id="22"/>
            <p:cNvSpPr txBox="true"/>
            <p:nvPr/>
          </p:nvSpPr>
          <p:spPr>
            <a:xfrm>
              <a:off x="0" y="-9525"/>
              <a:ext cx="15916481" cy="3701417"/>
            </a:xfrm>
            <a:prstGeom prst="rect">
              <a:avLst/>
            </a:prstGeom>
          </p:spPr>
          <p:txBody>
            <a:bodyPr anchor="t" rtlCol="false" tIns="0" lIns="0" bIns="0" rIns="0"/>
            <a:lstStyle/>
            <a:p>
              <a:pPr algn="l">
                <a:lnSpc>
                  <a:spcPts val="3000"/>
                </a:lnSpc>
              </a:pPr>
              <a:r>
                <a:rPr lang="en-US" sz="2500" i="true" spc="17">
                  <a:solidFill>
                    <a:srgbClr val="000000"/>
                  </a:solidFill>
                  <a:latin typeface="TT Phobos Italics"/>
                  <a:ea typeface="TT Phobos Italics"/>
                  <a:cs typeface="TT Phobos Italics"/>
                  <a:sym typeface="TT Phobos Italics"/>
                </a:rPr>
                <a:t>When an image of the college back gate is u</a:t>
              </a:r>
              <a:r>
                <a:rPr lang="en-US" sz="2500" i="true" spc="17">
                  <a:solidFill>
                    <a:srgbClr val="000000"/>
                  </a:solidFill>
                  <a:latin typeface="TT Phobos Italics"/>
                  <a:ea typeface="TT Phobos Italics"/>
                  <a:cs typeface="TT Phobos Italics"/>
                  <a:sym typeface="TT Phobos Italics"/>
                </a:rPr>
                <a:t>p</a:t>
              </a:r>
              <a:r>
                <a:rPr lang="en-US" sz="2500" i="true" spc="17">
                  <a:solidFill>
                    <a:srgbClr val="000000"/>
                  </a:solidFill>
                  <a:latin typeface="TT Phobos Italics"/>
                  <a:ea typeface="TT Phobos Italics"/>
                  <a:cs typeface="TT Phobos Italics"/>
                  <a:sym typeface="TT Phobos Italics"/>
                </a:rPr>
                <a:t>lo</a:t>
              </a:r>
              <a:r>
                <a:rPr lang="en-US" sz="2500" i="true" spc="17">
                  <a:solidFill>
                    <a:srgbClr val="000000"/>
                  </a:solidFill>
                  <a:latin typeface="TT Phobos Italics"/>
                  <a:ea typeface="TT Phobos Italics"/>
                  <a:cs typeface="TT Phobos Italics"/>
                  <a:sym typeface="TT Phobos Italics"/>
                </a:rPr>
                <a:t>a</a:t>
              </a:r>
              <a:r>
                <a:rPr lang="en-US" sz="2500" i="true" spc="17">
                  <a:solidFill>
                    <a:srgbClr val="000000"/>
                  </a:solidFill>
                  <a:latin typeface="TT Phobos Italics"/>
                  <a:ea typeface="TT Phobos Italics"/>
                  <a:cs typeface="TT Phobos Italics"/>
                  <a:sym typeface="TT Phobos Italics"/>
                </a:rPr>
                <a:t>ded, the model accu</a:t>
              </a:r>
              <a:r>
                <a:rPr lang="en-US" sz="2500" i="true" spc="17">
                  <a:solidFill>
                    <a:srgbClr val="000000"/>
                  </a:solidFill>
                  <a:latin typeface="TT Phobos Italics"/>
                  <a:ea typeface="TT Phobos Italics"/>
                  <a:cs typeface="TT Phobos Italics"/>
                  <a:sym typeface="TT Phobos Italics"/>
                </a:rPr>
                <a:t>r</a:t>
              </a:r>
              <a:r>
                <a:rPr lang="en-US" sz="2500" i="true" spc="17">
                  <a:solidFill>
                    <a:srgbClr val="000000"/>
                  </a:solidFill>
                  <a:latin typeface="TT Phobos Italics"/>
                  <a:ea typeface="TT Phobos Italics"/>
                  <a:cs typeface="TT Phobos Italics"/>
                  <a:sym typeface="TT Phobos Italics"/>
                </a:rPr>
                <a:t>ately identifies it us</a:t>
              </a:r>
              <a:r>
                <a:rPr lang="en-US" sz="2500" i="true" spc="17">
                  <a:solidFill>
                    <a:srgbClr val="000000"/>
                  </a:solidFill>
                  <a:latin typeface="TT Phobos Italics"/>
                  <a:ea typeface="TT Phobos Italics"/>
                  <a:cs typeface="TT Phobos Italics"/>
                  <a:sym typeface="TT Phobos Italics"/>
                </a:rPr>
                <a:t>ing</a:t>
              </a:r>
              <a:r>
                <a:rPr lang="en-US" sz="2500" i="true" spc="17">
                  <a:solidFill>
                    <a:srgbClr val="000000"/>
                  </a:solidFill>
                  <a:latin typeface="TT Phobos Italics"/>
                  <a:ea typeface="TT Phobos Italics"/>
                  <a:cs typeface="TT Phobos Italics"/>
                  <a:sym typeface="TT Phobos Italics"/>
                </a:rPr>
                <a:t> visua</a:t>
              </a:r>
              <a:r>
                <a:rPr lang="en-US" sz="2500" i="true" spc="17">
                  <a:solidFill>
                    <a:srgbClr val="000000"/>
                  </a:solidFill>
                  <a:latin typeface="TT Phobos Italics"/>
                  <a:ea typeface="TT Phobos Italics"/>
                  <a:cs typeface="TT Phobos Italics"/>
                  <a:sym typeface="TT Phobos Italics"/>
                </a:rPr>
                <a:t>l</a:t>
              </a:r>
              <a:r>
                <a:rPr lang="en-US" sz="2500" i="true" spc="17">
                  <a:solidFill>
                    <a:srgbClr val="000000"/>
                  </a:solidFill>
                  <a:latin typeface="TT Phobos Italics"/>
                  <a:ea typeface="TT Phobos Italics"/>
                  <a:cs typeface="TT Phobos Italics"/>
                  <a:sym typeface="TT Phobos Italics"/>
                </a:rPr>
                <a:t>-seman</a:t>
              </a:r>
              <a:r>
                <a:rPr lang="en-US" sz="2500" i="true" spc="17">
                  <a:solidFill>
                    <a:srgbClr val="000000"/>
                  </a:solidFill>
                  <a:latin typeface="TT Phobos Italics"/>
                  <a:ea typeface="TT Phobos Italics"/>
                  <a:cs typeface="TT Phobos Italics"/>
                  <a:sym typeface="TT Phobos Italics"/>
                </a:rPr>
                <a:t>t</a:t>
              </a:r>
              <a:r>
                <a:rPr lang="en-US" sz="2500" i="true" spc="17">
                  <a:solidFill>
                    <a:srgbClr val="000000"/>
                  </a:solidFill>
                  <a:latin typeface="TT Phobos Italics"/>
                  <a:ea typeface="TT Phobos Italics"/>
                  <a:cs typeface="TT Phobos Italics"/>
                  <a:sym typeface="TT Phobos Italics"/>
                </a:rPr>
                <a:t>ic feat</a:t>
              </a:r>
              <a:r>
                <a:rPr lang="en-US" sz="2500" i="true" spc="17">
                  <a:solidFill>
                    <a:srgbClr val="000000"/>
                  </a:solidFill>
                  <a:latin typeface="TT Phobos Italics"/>
                  <a:ea typeface="TT Phobos Italics"/>
                  <a:cs typeface="TT Phobos Italics"/>
                  <a:sym typeface="TT Phobos Italics"/>
                </a:rPr>
                <a:t>ures extracted by Gemini 1.5 Flash. However, if an image of any other institution’s back gate is uploaded, the system intelligently rejects it with the response —</a:t>
              </a:r>
            </a:p>
            <a:p>
              <a:pPr algn="l">
                <a:lnSpc>
                  <a:spcPts val="3000"/>
                </a:lnSpc>
              </a:pPr>
            </a:p>
            <a:p>
              <a:pPr algn="l">
                <a:lnSpc>
                  <a:spcPts val="3000"/>
                </a:lnSpc>
              </a:pPr>
              <a:r>
                <a:rPr lang="en-US" sz="2500" i="true" spc="17">
                  <a:solidFill>
                    <a:srgbClr val="000000"/>
                  </a:solidFill>
                  <a:latin typeface="TT Phobos Italics"/>
                  <a:ea typeface="TT Phobos Italics"/>
                  <a:cs typeface="TT Phobos Italics"/>
                  <a:sym typeface="TT Phobos Italics"/>
                </a:rPr>
                <a:t>“This doesn’t look like a part of our college campus.”</a:t>
              </a:r>
            </a:p>
            <a:p>
              <a:pPr algn="l">
                <a:lnSpc>
                  <a:spcPts val="3000"/>
                </a:lnSpc>
              </a:pPr>
            </a:p>
          </p:txBody>
        </p:sp>
      </p:grpSp>
      <p:grpSp>
        <p:nvGrpSpPr>
          <p:cNvPr name="Group 23" id="23"/>
          <p:cNvGrpSpPr/>
          <p:nvPr/>
        </p:nvGrpSpPr>
        <p:grpSpPr>
          <a:xfrm rot="0">
            <a:off x="14065360" y="4891707"/>
            <a:ext cx="2435286" cy="505838"/>
            <a:chOff x="0" y="0"/>
            <a:chExt cx="3807219" cy="790805"/>
          </a:xfrm>
        </p:grpSpPr>
        <p:sp>
          <p:nvSpPr>
            <p:cNvPr name="Freeform 24" id="24"/>
            <p:cNvSpPr/>
            <p:nvPr/>
          </p:nvSpPr>
          <p:spPr>
            <a:xfrm flipH="false" flipV="false" rot="0">
              <a:off x="0" y="0"/>
              <a:ext cx="3807220" cy="790805"/>
            </a:xfrm>
            <a:custGeom>
              <a:avLst/>
              <a:gdLst/>
              <a:ahLst/>
              <a:cxnLst/>
              <a:rect r="r" b="b" t="t" l="l"/>
              <a:pathLst>
                <a:path h="790805" w="3807220">
                  <a:moveTo>
                    <a:pt x="0" y="0"/>
                  </a:moveTo>
                  <a:lnTo>
                    <a:pt x="3807220" y="0"/>
                  </a:lnTo>
                  <a:lnTo>
                    <a:pt x="3807220" y="790805"/>
                  </a:lnTo>
                  <a:lnTo>
                    <a:pt x="0" y="790805"/>
                  </a:lnTo>
                  <a:close/>
                </a:path>
              </a:pathLst>
            </a:custGeom>
            <a:solidFill>
              <a:srgbClr val="000000">
                <a:alpha val="0"/>
              </a:srgbClr>
            </a:solidFill>
          </p:spPr>
        </p:sp>
        <p:sp>
          <p:nvSpPr>
            <p:cNvPr name="TextBox 25" id="25"/>
            <p:cNvSpPr txBox="true"/>
            <p:nvPr/>
          </p:nvSpPr>
          <p:spPr>
            <a:xfrm>
              <a:off x="0" y="-9525"/>
              <a:ext cx="3807219" cy="800330"/>
            </a:xfrm>
            <a:prstGeom prst="rect">
              <a:avLst/>
            </a:prstGeom>
          </p:spPr>
          <p:txBody>
            <a:bodyPr anchor="t" rtlCol="false" tIns="0" lIns="0" bIns="0" rIns="0"/>
            <a:lstStyle/>
            <a:p>
              <a:pPr algn="l">
                <a:lnSpc>
                  <a:spcPts val="2640"/>
                </a:lnSpc>
              </a:pPr>
              <a:r>
                <a:rPr lang="en-US" sz="2200" i="true" spc="15">
                  <a:solidFill>
                    <a:srgbClr val="000000"/>
                  </a:solidFill>
                  <a:latin typeface="TT Phobos Italics"/>
                  <a:ea typeface="TT Phobos Italics"/>
                  <a:cs typeface="TT Phobos Italics"/>
                  <a:sym typeface="TT Phobos Italics"/>
                </a:rPr>
                <a:t>backgate.jpg</a:t>
              </a:r>
            </a:p>
          </p:txBody>
        </p:sp>
      </p:grpSp>
      <p:grpSp>
        <p:nvGrpSpPr>
          <p:cNvPr name="Group 26" id="26"/>
          <p:cNvGrpSpPr/>
          <p:nvPr/>
        </p:nvGrpSpPr>
        <p:grpSpPr>
          <a:xfrm rot="0">
            <a:off x="14007696" y="8786771"/>
            <a:ext cx="2855414" cy="593104"/>
            <a:chOff x="0" y="0"/>
            <a:chExt cx="3807219" cy="790805"/>
          </a:xfrm>
        </p:grpSpPr>
        <p:sp>
          <p:nvSpPr>
            <p:cNvPr name="Freeform 27" id="27"/>
            <p:cNvSpPr/>
            <p:nvPr/>
          </p:nvSpPr>
          <p:spPr>
            <a:xfrm flipH="false" flipV="false" rot="0">
              <a:off x="0" y="0"/>
              <a:ext cx="3807220" cy="790805"/>
            </a:xfrm>
            <a:custGeom>
              <a:avLst/>
              <a:gdLst/>
              <a:ahLst/>
              <a:cxnLst/>
              <a:rect r="r" b="b" t="t" l="l"/>
              <a:pathLst>
                <a:path h="790805" w="3807220">
                  <a:moveTo>
                    <a:pt x="0" y="0"/>
                  </a:moveTo>
                  <a:lnTo>
                    <a:pt x="3807220" y="0"/>
                  </a:lnTo>
                  <a:lnTo>
                    <a:pt x="3807220" y="790805"/>
                  </a:lnTo>
                  <a:lnTo>
                    <a:pt x="0" y="790805"/>
                  </a:lnTo>
                  <a:close/>
                </a:path>
              </a:pathLst>
            </a:custGeom>
            <a:solidFill>
              <a:srgbClr val="000000">
                <a:alpha val="0"/>
              </a:srgbClr>
            </a:solidFill>
          </p:spPr>
        </p:sp>
        <p:sp>
          <p:nvSpPr>
            <p:cNvPr name="TextBox 28" id="28"/>
            <p:cNvSpPr txBox="true"/>
            <p:nvPr/>
          </p:nvSpPr>
          <p:spPr>
            <a:xfrm>
              <a:off x="0" y="-9525"/>
              <a:ext cx="3807219" cy="800330"/>
            </a:xfrm>
            <a:prstGeom prst="rect">
              <a:avLst/>
            </a:prstGeom>
          </p:spPr>
          <p:txBody>
            <a:bodyPr anchor="t" rtlCol="false" tIns="0" lIns="0" bIns="0" rIns="0"/>
            <a:lstStyle/>
            <a:p>
              <a:pPr algn="l">
                <a:lnSpc>
                  <a:spcPts val="2640"/>
                </a:lnSpc>
              </a:pPr>
              <a:r>
                <a:rPr lang="en-US" sz="2200" i="true" spc="15">
                  <a:solidFill>
                    <a:srgbClr val="000000"/>
                  </a:solidFill>
                  <a:latin typeface="TT Phobos Italics"/>
                  <a:ea typeface="TT Phobos Italics"/>
                  <a:cs typeface="TT Phobos Italics"/>
                  <a:sym typeface="TT Phobos Italics"/>
                </a:rPr>
                <a:t>testbackgate.jpg</a:t>
              </a:r>
            </a:p>
          </p:txBody>
        </p:sp>
      </p:grpSp>
      <p:graphicFrame>
        <p:nvGraphicFramePr>
          <p:cNvPr name="Table 29" id="29"/>
          <p:cNvGraphicFramePr>
            <a:graphicFrameLocks noGrp="true"/>
          </p:cNvGraphicFramePr>
          <p:nvPr/>
        </p:nvGraphicFramePr>
        <p:xfrm>
          <a:off x="887921" y="6305916"/>
          <a:ext cx="10627128" cy="3600450"/>
        </p:xfrm>
        <a:graphic>
          <a:graphicData uri="http://schemas.openxmlformats.org/drawingml/2006/table">
            <a:tbl>
              <a:tblPr/>
              <a:tblGrid>
                <a:gridCol w="2332376"/>
                <a:gridCol w="2332376"/>
                <a:gridCol w="5962377"/>
              </a:tblGrid>
              <a:tr h="953060">
                <a:tc>
                  <a:txBody>
                    <a:bodyPr anchor="t" rtlCol="false"/>
                    <a:lstStyle/>
                    <a:p>
                      <a:pPr algn="ctr">
                        <a:lnSpc>
                          <a:spcPts val="3780"/>
                        </a:lnSpc>
                        <a:defRPr/>
                      </a:pPr>
                      <a:r>
                        <a:rPr lang="en-US" sz="2700" b="true">
                          <a:solidFill>
                            <a:srgbClr val="000000"/>
                          </a:solidFill>
                          <a:latin typeface="TT Phobos Bold"/>
                          <a:ea typeface="TT Phobos Bold"/>
                          <a:cs typeface="TT Phobos Bold"/>
                          <a:sym typeface="TT Phobos Bold"/>
                        </a:rPr>
                        <a:t>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0"/>
                        </a:lnSpc>
                        <a:defRPr/>
                      </a:pPr>
                      <a:r>
                        <a:rPr lang="en-US" sz="2700" b="true">
                          <a:solidFill>
                            <a:srgbClr val="000000"/>
                          </a:solidFill>
                          <a:latin typeface="TT Phobos Bold"/>
                          <a:ea typeface="TT Phobos Bold"/>
                          <a:cs typeface="TT Phobos Bold"/>
                          <a:sym typeface="TT Phobos Bold"/>
                        </a:rPr>
                        <a:t>QUERY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80"/>
                        </a:lnSpc>
                        <a:defRPr/>
                      </a:pPr>
                      <a:r>
                        <a:rPr lang="en-US" sz="2700" b="true">
                          <a:solidFill>
                            <a:srgbClr val="000000"/>
                          </a:solidFill>
                          <a:latin typeface="TT Phobos Bold"/>
                          <a:ea typeface="TT Phobos Bold"/>
                          <a:cs typeface="TT Phobos Bold"/>
                          <a:sym typeface="TT Phobos Bold"/>
                        </a:rPr>
                        <a:t>RESPONSE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2911">
                <a:tc>
                  <a:txBody>
                    <a:bodyPr anchor="t" rtlCol="false"/>
                    <a:lstStyle/>
                    <a:p>
                      <a:pPr algn="ctr">
                        <a:lnSpc>
                          <a:spcPts val="3080"/>
                        </a:lnSpc>
                        <a:defRPr/>
                      </a:pPr>
                      <a:r>
                        <a:rPr lang="en-US" sz="2200">
                          <a:solidFill>
                            <a:srgbClr val="000000"/>
                          </a:solidFill>
                          <a:latin typeface="TT Phobos"/>
                          <a:ea typeface="TT Phobos"/>
                          <a:cs typeface="TT Phobos"/>
                          <a:sym typeface="TT Phobos"/>
                        </a:rPr>
                        <a:t>backgate.jpg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T Phobos"/>
                          <a:ea typeface="TT Phobos"/>
                          <a:cs typeface="TT Phobos"/>
                          <a:sym typeface="TT Phobos"/>
                        </a:rPr>
                        <a:t>What is this place?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TT Phobos"/>
                          <a:ea typeface="TT Phobos"/>
                          <a:cs typeface="TT Phobos"/>
                          <a:sym typeface="TT Phobos"/>
                        </a:rPr>
                        <a:t>This is our campus Back Gate, used as a secondary entrance and exit monitored by security and CCTV.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4478">
                <a:tc>
                  <a:txBody>
                    <a:bodyPr anchor="t" rtlCol="false"/>
                    <a:lstStyle/>
                    <a:p>
                      <a:pPr algn="ctr">
                        <a:lnSpc>
                          <a:spcPts val="2660"/>
                        </a:lnSpc>
                        <a:defRPr/>
                      </a:pPr>
                      <a:r>
                        <a:rPr lang="en-US" sz="1900">
                          <a:solidFill>
                            <a:srgbClr val="000000"/>
                          </a:solidFill>
                          <a:latin typeface="TT Phobos"/>
                          <a:ea typeface="TT Phobos"/>
                          <a:cs typeface="TT Phobos"/>
                          <a:sym typeface="TT Phobos"/>
                        </a:rPr>
                        <a:t>testbackgate.jpg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T Phobos"/>
                          <a:ea typeface="TT Phobos"/>
                          <a:cs typeface="TT Phobos"/>
                          <a:sym typeface="TT Phobos"/>
                        </a:rPr>
                        <a:t>What is this place?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60"/>
                        </a:lnSpc>
                        <a:defRPr/>
                      </a:pPr>
                      <a:r>
                        <a:rPr lang="en-US" sz="1900">
                          <a:solidFill>
                            <a:srgbClr val="000000"/>
                          </a:solidFill>
                          <a:latin typeface="TT Phobos"/>
                          <a:ea typeface="TT Phobos"/>
                          <a:cs typeface="TT Phobos"/>
                          <a:sym typeface="TT Phobos"/>
                        </a:rPr>
                        <a:t>This doesnt look like a part of the college campus.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0" id="30"/>
          <p:cNvSpPr/>
          <p:nvPr/>
        </p:nvSpPr>
        <p:spPr>
          <a:xfrm flipH="false" flipV="false" rot="0">
            <a:off x="13278853" y="2541526"/>
            <a:ext cx="3362168" cy="2350181"/>
          </a:xfrm>
          <a:custGeom>
            <a:avLst/>
            <a:gdLst/>
            <a:ahLst/>
            <a:cxnLst/>
            <a:rect r="r" b="b" t="t" l="l"/>
            <a:pathLst>
              <a:path h="2350181" w="3362168">
                <a:moveTo>
                  <a:pt x="0" y="0"/>
                </a:moveTo>
                <a:lnTo>
                  <a:pt x="3362167" y="0"/>
                </a:lnTo>
                <a:lnTo>
                  <a:pt x="3362167" y="2350181"/>
                </a:lnTo>
                <a:lnTo>
                  <a:pt x="0" y="2350181"/>
                </a:lnTo>
                <a:lnTo>
                  <a:pt x="0" y="0"/>
                </a:lnTo>
                <a:close/>
              </a:path>
            </a:pathLst>
          </a:custGeom>
          <a:blipFill>
            <a:blip r:embed="rId4"/>
            <a:stretch>
              <a:fillRect l="0" t="-3647" r="0" b="-3647"/>
            </a:stretch>
          </a:blipFill>
        </p:spPr>
      </p:sp>
      <p:sp>
        <p:nvSpPr>
          <p:cNvPr name="Freeform 31" id="31"/>
          <p:cNvSpPr/>
          <p:nvPr/>
        </p:nvSpPr>
        <p:spPr>
          <a:xfrm flipH="false" flipV="false" rot="0">
            <a:off x="13278853" y="6481463"/>
            <a:ext cx="3362168" cy="2267890"/>
          </a:xfrm>
          <a:custGeom>
            <a:avLst/>
            <a:gdLst/>
            <a:ahLst/>
            <a:cxnLst/>
            <a:rect r="r" b="b" t="t" l="l"/>
            <a:pathLst>
              <a:path h="2267890" w="3362168">
                <a:moveTo>
                  <a:pt x="0" y="0"/>
                </a:moveTo>
                <a:lnTo>
                  <a:pt x="3362167" y="0"/>
                </a:lnTo>
                <a:lnTo>
                  <a:pt x="3362167" y="2267890"/>
                </a:lnTo>
                <a:lnTo>
                  <a:pt x="0" y="2267890"/>
                </a:lnTo>
                <a:lnTo>
                  <a:pt x="0" y="0"/>
                </a:lnTo>
                <a:close/>
              </a:path>
            </a:pathLst>
          </a:custGeom>
          <a:blipFill>
            <a:blip r:embed="rId5"/>
            <a:stretch>
              <a:fillRect l="0" t="0" r="-1243"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HANDLING EDGE CASES &amp; ROBUSTNESS</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439230" y="2463986"/>
            <a:ext cx="10438265" cy="593104"/>
            <a:chOff x="0" y="0"/>
            <a:chExt cx="13917686" cy="790805"/>
          </a:xfrm>
        </p:grpSpPr>
        <p:sp>
          <p:nvSpPr>
            <p:cNvPr name="Freeform 18" id="18"/>
            <p:cNvSpPr/>
            <p:nvPr/>
          </p:nvSpPr>
          <p:spPr>
            <a:xfrm flipH="false" flipV="false" rot="0">
              <a:off x="0" y="0"/>
              <a:ext cx="13917687" cy="790805"/>
            </a:xfrm>
            <a:custGeom>
              <a:avLst/>
              <a:gdLst/>
              <a:ahLst/>
              <a:cxnLst/>
              <a:rect r="r" b="b" t="t" l="l"/>
              <a:pathLst>
                <a:path h="790805" w="13917687">
                  <a:moveTo>
                    <a:pt x="0" y="0"/>
                  </a:moveTo>
                  <a:lnTo>
                    <a:pt x="13917687" y="0"/>
                  </a:lnTo>
                  <a:lnTo>
                    <a:pt x="13917687" y="790805"/>
                  </a:lnTo>
                  <a:lnTo>
                    <a:pt x="0" y="790805"/>
                  </a:lnTo>
                  <a:close/>
                </a:path>
              </a:pathLst>
            </a:custGeom>
            <a:solidFill>
              <a:srgbClr val="000000">
                <a:alpha val="0"/>
              </a:srgbClr>
            </a:solidFill>
          </p:spPr>
        </p:sp>
        <p:sp>
          <p:nvSpPr>
            <p:cNvPr name="TextBox 19" id="19"/>
            <p:cNvSpPr txBox="true"/>
            <p:nvPr/>
          </p:nvSpPr>
          <p:spPr>
            <a:xfrm>
              <a:off x="0" y="0"/>
              <a:ext cx="13917686" cy="790805"/>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Edge Case II - Context Aware Query Understanding</a:t>
              </a:r>
            </a:p>
          </p:txBody>
        </p:sp>
      </p:grpSp>
      <p:grpSp>
        <p:nvGrpSpPr>
          <p:cNvPr name="Group 20" id="20"/>
          <p:cNvGrpSpPr/>
          <p:nvPr/>
        </p:nvGrpSpPr>
        <p:grpSpPr>
          <a:xfrm rot="0">
            <a:off x="887921" y="3578656"/>
            <a:ext cx="11708837" cy="4673919"/>
            <a:chOff x="0" y="0"/>
            <a:chExt cx="15611782" cy="6231892"/>
          </a:xfrm>
        </p:grpSpPr>
        <p:sp>
          <p:nvSpPr>
            <p:cNvPr name="Freeform 21" id="21"/>
            <p:cNvSpPr/>
            <p:nvPr/>
          </p:nvSpPr>
          <p:spPr>
            <a:xfrm flipH="false" flipV="false" rot="0">
              <a:off x="0" y="0"/>
              <a:ext cx="15611782" cy="6231892"/>
            </a:xfrm>
            <a:custGeom>
              <a:avLst/>
              <a:gdLst/>
              <a:ahLst/>
              <a:cxnLst/>
              <a:rect r="r" b="b" t="t" l="l"/>
              <a:pathLst>
                <a:path h="6231892" w="15611782">
                  <a:moveTo>
                    <a:pt x="0" y="0"/>
                  </a:moveTo>
                  <a:lnTo>
                    <a:pt x="15611782" y="0"/>
                  </a:lnTo>
                  <a:lnTo>
                    <a:pt x="15611782" y="6231892"/>
                  </a:lnTo>
                  <a:lnTo>
                    <a:pt x="0" y="6231892"/>
                  </a:lnTo>
                  <a:close/>
                </a:path>
              </a:pathLst>
            </a:custGeom>
            <a:solidFill>
              <a:srgbClr val="000000">
                <a:alpha val="0"/>
              </a:srgbClr>
            </a:solidFill>
          </p:spPr>
        </p:sp>
        <p:sp>
          <p:nvSpPr>
            <p:cNvPr name="TextBox 22" id="22"/>
            <p:cNvSpPr txBox="true"/>
            <p:nvPr/>
          </p:nvSpPr>
          <p:spPr>
            <a:xfrm>
              <a:off x="0" y="-9525"/>
              <a:ext cx="15611782" cy="6241417"/>
            </a:xfrm>
            <a:prstGeom prst="rect">
              <a:avLst/>
            </a:prstGeom>
          </p:spPr>
          <p:txBody>
            <a:bodyPr anchor="t" rtlCol="false" tIns="0" lIns="0" bIns="0" rIns="0"/>
            <a:lstStyle/>
            <a:p>
              <a:pPr algn="l">
                <a:lnSpc>
                  <a:spcPts val="3000"/>
                </a:lnSpc>
              </a:pPr>
              <a:r>
                <a:rPr lang="en-US" sz="2500" i="true" spc="17">
                  <a:solidFill>
                    <a:srgbClr val="000000"/>
                  </a:solidFill>
                  <a:latin typeface="TT Phobos Italics"/>
                  <a:ea typeface="TT Phobos Italics"/>
                  <a:cs typeface="TT Phobos Italics"/>
                  <a:sym typeface="TT Phobos Italics"/>
                </a:rPr>
                <a:t>When users ask context-based queries such as “Where am I?” or “Where is this </a:t>
              </a:r>
              <a:r>
                <a:rPr lang="en-US" sz="2500" i="true" spc="17">
                  <a:solidFill>
                    <a:srgbClr val="000000"/>
                  </a:solidFill>
                  <a:latin typeface="TT Phobos Italics"/>
                  <a:ea typeface="TT Phobos Italics"/>
                  <a:cs typeface="TT Phobos Italics"/>
                  <a:sym typeface="TT Phobos Italics"/>
                </a:rPr>
                <a:t>p</a:t>
              </a:r>
              <a:r>
                <a:rPr lang="en-US" sz="2500" i="true" spc="17">
                  <a:solidFill>
                    <a:srgbClr val="000000"/>
                  </a:solidFill>
                  <a:latin typeface="TT Phobos Italics"/>
                  <a:ea typeface="TT Phobos Italics"/>
                  <a:cs typeface="TT Phobos Italics"/>
                  <a:sym typeface="TT Phobos Italics"/>
                </a:rPr>
                <a:t>l</a:t>
              </a:r>
              <a:r>
                <a:rPr lang="en-US" sz="2500" i="true" spc="17">
                  <a:solidFill>
                    <a:srgbClr val="000000"/>
                  </a:solidFill>
                  <a:latin typeface="TT Phobos Italics"/>
                  <a:ea typeface="TT Phobos Italics"/>
                  <a:cs typeface="TT Phobos Italics"/>
                  <a:sym typeface="TT Phobos Italics"/>
                </a:rPr>
                <a:t>ac</a:t>
              </a:r>
              <a:r>
                <a:rPr lang="en-US" sz="2500" i="true" spc="17">
                  <a:solidFill>
                    <a:srgbClr val="000000"/>
                  </a:solidFill>
                  <a:latin typeface="TT Phobos Italics"/>
                  <a:ea typeface="TT Phobos Italics"/>
                  <a:cs typeface="TT Phobos Italics"/>
                  <a:sym typeface="TT Phobos Italics"/>
                </a:rPr>
                <a:t>e?”, the system leverages LLM reason</a:t>
              </a:r>
              <a:r>
                <a:rPr lang="en-US" sz="2500" i="true" spc="17">
                  <a:solidFill>
                    <a:srgbClr val="000000"/>
                  </a:solidFill>
                  <a:latin typeface="TT Phobos Italics"/>
                  <a:ea typeface="TT Phobos Italics"/>
                  <a:cs typeface="TT Phobos Italics"/>
                  <a:sym typeface="TT Phobos Italics"/>
                </a:rPr>
                <a:t>ing</a:t>
              </a:r>
              <a:r>
                <a:rPr lang="en-US" sz="2500" i="true" spc="17">
                  <a:solidFill>
                    <a:srgbClr val="000000"/>
                  </a:solidFill>
                  <a:latin typeface="TT Phobos Italics"/>
                  <a:ea typeface="TT Phobos Italics"/>
                  <a:cs typeface="TT Phobos Italics"/>
                  <a:sym typeface="TT Phobos Italics"/>
                </a:rPr>
                <a:t> and seman</a:t>
              </a:r>
              <a:r>
                <a:rPr lang="en-US" sz="2500" i="true" spc="17">
                  <a:solidFill>
                    <a:srgbClr val="000000"/>
                  </a:solidFill>
                  <a:latin typeface="TT Phobos Italics"/>
                  <a:ea typeface="TT Phobos Italics"/>
                  <a:cs typeface="TT Phobos Italics"/>
                  <a:sym typeface="TT Phobos Italics"/>
                </a:rPr>
                <a:t>t</a:t>
              </a:r>
              <a:r>
                <a:rPr lang="en-US" sz="2500" i="true" spc="17">
                  <a:solidFill>
                    <a:srgbClr val="000000"/>
                  </a:solidFill>
                  <a:latin typeface="TT Phobos Italics"/>
                  <a:ea typeface="TT Phobos Italics"/>
                  <a:cs typeface="TT Phobos Italics"/>
                  <a:sym typeface="TT Phobos Italics"/>
                </a:rPr>
                <a:t>ic intent</a:t>
              </a:r>
              <a:r>
                <a:rPr lang="en-US" sz="2500" i="true" spc="17">
                  <a:solidFill>
                    <a:srgbClr val="000000"/>
                  </a:solidFill>
                  <a:latin typeface="TT Phobos Italics"/>
                  <a:ea typeface="TT Phobos Italics"/>
                  <a:cs typeface="TT Phobos Italics"/>
                  <a:sym typeface="TT Phobos Italics"/>
                </a:rPr>
                <a:t> detection to differentiate between descriptive and locational queries.</a:t>
              </a:r>
            </a:p>
            <a:p>
              <a:pPr algn="l">
                <a:lnSpc>
                  <a:spcPts val="3000"/>
                </a:lnSpc>
              </a:pPr>
            </a:p>
            <a:p>
              <a:pPr algn="l" marL="539759" indent="-269880"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For “Where am I?”, it responds with a description of the facility</a:t>
              </a:r>
            </a:p>
            <a:p>
              <a:pPr algn="l">
                <a:lnSpc>
                  <a:spcPts val="3000"/>
                </a:lnSpc>
              </a:pPr>
              <a:r>
                <a:rPr lang="en-US" sz="2500" i="true" spc="17">
                  <a:solidFill>
                    <a:srgbClr val="000000"/>
                  </a:solidFill>
                  <a:latin typeface="TT Phobos Italics"/>
                  <a:ea typeface="TT Phobos Italics"/>
                  <a:cs typeface="TT Phobos Italics"/>
                  <a:sym typeface="TT Phobos Italics"/>
                </a:rPr>
                <a:t>      (e.g., “You are at the Computer Lab, equipped with networked systems”).</a:t>
              </a:r>
            </a:p>
            <a:p>
              <a:pPr algn="l" marL="539759" indent="-269880"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For “Where is this place?”, it provides the location context within the campus </a:t>
              </a:r>
            </a:p>
            <a:p>
              <a:pPr algn="l">
                <a:lnSpc>
                  <a:spcPts val="3000"/>
                </a:lnSpc>
              </a:pPr>
              <a:r>
                <a:rPr lang="en-US" sz="2500" i="true" spc="17">
                  <a:solidFill>
                    <a:srgbClr val="000000"/>
                  </a:solidFill>
                  <a:latin typeface="TT Phobos Italics"/>
                  <a:ea typeface="TT Phobos Italics"/>
                  <a:cs typeface="TT Phobos Italics"/>
                  <a:sym typeface="TT Phobos Italics"/>
                </a:rPr>
                <a:t>       </a:t>
              </a:r>
              <a:r>
                <a:rPr lang="en-US" sz="2500" i="true" spc="17">
                  <a:solidFill>
                    <a:srgbClr val="000000"/>
                  </a:solidFill>
                  <a:latin typeface="TT Phobos Italics"/>
                  <a:ea typeface="TT Phobos Italics"/>
                  <a:cs typeface="TT Phobos Italics"/>
                  <a:sym typeface="TT Phobos Italics"/>
                </a:rPr>
                <a:t>(e.g., “This lab is located in Block A, first floor”).</a:t>
              </a:r>
            </a:p>
            <a:p>
              <a:pPr algn="l" marL="539759" indent="-269880"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 This showcases the model’s contextual understanding and ability to perform query disambiguation using natural language reasoning.</a:t>
              </a:r>
            </a:p>
            <a:p>
              <a:pPr algn="l">
                <a:lnSpc>
                  <a:spcPts val="3000"/>
                </a:lnSpc>
              </a:pPr>
            </a:p>
          </p:txBody>
        </p:sp>
      </p:grpSp>
      <p:grpSp>
        <p:nvGrpSpPr>
          <p:cNvPr name="Group 23" id="23"/>
          <p:cNvGrpSpPr/>
          <p:nvPr/>
        </p:nvGrpSpPr>
        <p:grpSpPr>
          <a:xfrm rot="0">
            <a:off x="14584733" y="6865326"/>
            <a:ext cx="2435286" cy="556376"/>
            <a:chOff x="0" y="0"/>
            <a:chExt cx="3807219" cy="869813"/>
          </a:xfrm>
        </p:grpSpPr>
        <p:sp>
          <p:nvSpPr>
            <p:cNvPr name="Freeform 24" id="24"/>
            <p:cNvSpPr/>
            <p:nvPr/>
          </p:nvSpPr>
          <p:spPr>
            <a:xfrm flipH="false" flipV="false" rot="0">
              <a:off x="0" y="0"/>
              <a:ext cx="3807220" cy="869813"/>
            </a:xfrm>
            <a:custGeom>
              <a:avLst/>
              <a:gdLst/>
              <a:ahLst/>
              <a:cxnLst/>
              <a:rect r="r" b="b" t="t" l="l"/>
              <a:pathLst>
                <a:path h="869813" w="3807220">
                  <a:moveTo>
                    <a:pt x="0" y="0"/>
                  </a:moveTo>
                  <a:lnTo>
                    <a:pt x="3807220" y="0"/>
                  </a:lnTo>
                  <a:lnTo>
                    <a:pt x="3807220" y="869813"/>
                  </a:lnTo>
                  <a:lnTo>
                    <a:pt x="0" y="869813"/>
                  </a:lnTo>
                  <a:close/>
                </a:path>
              </a:pathLst>
            </a:custGeom>
            <a:solidFill>
              <a:srgbClr val="000000">
                <a:alpha val="0"/>
              </a:srgbClr>
            </a:solidFill>
          </p:spPr>
        </p:sp>
        <p:sp>
          <p:nvSpPr>
            <p:cNvPr name="TextBox 25" id="25"/>
            <p:cNvSpPr txBox="true"/>
            <p:nvPr/>
          </p:nvSpPr>
          <p:spPr>
            <a:xfrm>
              <a:off x="0" y="0"/>
              <a:ext cx="3807219" cy="869813"/>
            </a:xfrm>
            <a:prstGeom prst="rect">
              <a:avLst/>
            </a:prstGeom>
          </p:spPr>
          <p:txBody>
            <a:bodyPr anchor="t" rtlCol="false" tIns="0" lIns="0" bIns="0" rIns="0"/>
            <a:lstStyle/>
            <a:p>
              <a:pPr algn="l">
                <a:lnSpc>
                  <a:spcPts val="3480"/>
                </a:lnSpc>
              </a:pPr>
              <a:r>
                <a:rPr lang="en-US" sz="2900" i="true" spc="20">
                  <a:solidFill>
                    <a:srgbClr val="000000"/>
                  </a:solidFill>
                  <a:latin typeface="TT Phobos Italics"/>
                  <a:ea typeface="TT Phobos Italics"/>
                  <a:cs typeface="TT Phobos Italics"/>
                  <a:sym typeface="TT Phobos Italics"/>
                </a:rPr>
                <a:t>lab.jpg</a:t>
              </a:r>
            </a:p>
          </p:txBody>
        </p:sp>
      </p:grpSp>
      <p:sp>
        <p:nvSpPr>
          <p:cNvPr name="Freeform 26" id="26"/>
          <p:cNvSpPr/>
          <p:nvPr/>
        </p:nvSpPr>
        <p:spPr>
          <a:xfrm flipH="false" flipV="false" rot="0">
            <a:off x="12809756" y="3427055"/>
            <a:ext cx="4828892" cy="3432891"/>
          </a:xfrm>
          <a:custGeom>
            <a:avLst/>
            <a:gdLst/>
            <a:ahLst/>
            <a:cxnLst/>
            <a:rect r="r" b="b" t="t" l="l"/>
            <a:pathLst>
              <a:path h="3432891" w="4828892">
                <a:moveTo>
                  <a:pt x="0" y="0"/>
                </a:moveTo>
                <a:lnTo>
                  <a:pt x="4828892" y="0"/>
                </a:lnTo>
                <a:lnTo>
                  <a:pt x="4828892" y="3432890"/>
                </a:lnTo>
                <a:lnTo>
                  <a:pt x="0" y="3432890"/>
                </a:lnTo>
                <a:lnTo>
                  <a:pt x="0" y="0"/>
                </a:lnTo>
                <a:close/>
              </a:path>
            </a:pathLst>
          </a:custGeom>
          <a:blipFill>
            <a:blip r:embed="rId4"/>
            <a:stretch>
              <a:fillRect l="-658" t="-47808" r="-59855" b="-8317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MODELS AND API USED</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563880" y="2266951"/>
            <a:ext cx="2855414" cy="593104"/>
            <a:chOff x="0" y="0"/>
            <a:chExt cx="3807219" cy="790805"/>
          </a:xfrm>
        </p:grpSpPr>
        <p:sp>
          <p:nvSpPr>
            <p:cNvPr name="Freeform 18" id="18"/>
            <p:cNvSpPr/>
            <p:nvPr/>
          </p:nvSpPr>
          <p:spPr>
            <a:xfrm flipH="false" flipV="false" rot="0">
              <a:off x="0" y="0"/>
              <a:ext cx="3807220" cy="790805"/>
            </a:xfrm>
            <a:custGeom>
              <a:avLst/>
              <a:gdLst/>
              <a:ahLst/>
              <a:cxnLst/>
              <a:rect r="r" b="b" t="t" l="l"/>
              <a:pathLst>
                <a:path h="790805" w="3807220">
                  <a:moveTo>
                    <a:pt x="0" y="0"/>
                  </a:moveTo>
                  <a:lnTo>
                    <a:pt x="3807220" y="0"/>
                  </a:lnTo>
                  <a:lnTo>
                    <a:pt x="3807220" y="790805"/>
                  </a:lnTo>
                  <a:lnTo>
                    <a:pt x="0" y="790805"/>
                  </a:lnTo>
                  <a:close/>
                </a:path>
              </a:pathLst>
            </a:custGeom>
            <a:solidFill>
              <a:srgbClr val="000000">
                <a:alpha val="0"/>
              </a:srgbClr>
            </a:solidFill>
          </p:spPr>
        </p:sp>
        <p:sp>
          <p:nvSpPr>
            <p:cNvPr name="TextBox 19" id="19"/>
            <p:cNvSpPr txBox="true"/>
            <p:nvPr/>
          </p:nvSpPr>
          <p:spPr>
            <a:xfrm>
              <a:off x="0" y="0"/>
              <a:ext cx="3807219" cy="790805"/>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APIs Used</a:t>
              </a:r>
            </a:p>
          </p:txBody>
        </p:sp>
      </p:grpSp>
      <p:grpSp>
        <p:nvGrpSpPr>
          <p:cNvPr name="Group 20" id="20"/>
          <p:cNvGrpSpPr/>
          <p:nvPr/>
        </p:nvGrpSpPr>
        <p:grpSpPr>
          <a:xfrm rot="0">
            <a:off x="326196" y="3105388"/>
            <a:ext cx="11937361" cy="2209649"/>
            <a:chOff x="0" y="0"/>
            <a:chExt cx="15916481" cy="2946199"/>
          </a:xfrm>
        </p:grpSpPr>
        <p:sp>
          <p:nvSpPr>
            <p:cNvPr name="Freeform 21" id="21"/>
            <p:cNvSpPr/>
            <p:nvPr/>
          </p:nvSpPr>
          <p:spPr>
            <a:xfrm flipH="false" flipV="false" rot="0">
              <a:off x="0" y="0"/>
              <a:ext cx="15916481" cy="2946199"/>
            </a:xfrm>
            <a:custGeom>
              <a:avLst/>
              <a:gdLst/>
              <a:ahLst/>
              <a:cxnLst/>
              <a:rect r="r" b="b" t="t" l="l"/>
              <a:pathLst>
                <a:path h="2946199" w="15916481">
                  <a:moveTo>
                    <a:pt x="0" y="0"/>
                  </a:moveTo>
                  <a:lnTo>
                    <a:pt x="15916481" y="0"/>
                  </a:lnTo>
                  <a:lnTo>
                    <a:pt x="15916481" y="2946199"/>
                  </a:lnTo>
                  <a:lnTo>
                    <a:pt x="0" y="2946199"/>
                  </a:lnTo>
                  <a:close/>
                </a:path>
              </a:pathLst>
            </a:custGeom>
            <a:solidFill>
              <a:srgbClr val="000000">
                <a:alpha val="0"/>
              </a:srgbClr>
            </a:solidFill>
          </p:spPr>
        </p:sp>
        <p:sp>
          <p:nvSpPr>
            <p:cNvPr name="TextBox 22" id="22"/>
            <p:cNvSpPr txBox="true"/>
            <p:nvPr/>
          </p:nvSpPr>
          <p:spPr>
            <a:xfrm>
              <a:off x="0" y="0"/>
              <a:ext cx="15916481" cy="2946199"/>
            </a:xfrm>
            <a:prstGeom prst="rect">
              <a:avLst/>
            </a:prstGeom>
          </p:spPr>
          <p:txBody>
            <a:bodyPr anchor="t" rtlCol="false" tIns="0" lIns="0" bIns="0" rIns="0"/>
            <a:lstStyle/>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Gemini 1.5 Flash (Google): Fo</a:t>
              </a:r>
              <a:r>
                <a:rPr lang="en-US" sz="2800" i="true" spc="19">
                  <a:solidFill>
                    <a:srgbClr val="000000"/>
                  </a:solidFill>
                  <a:latin typeface="TT Phobos Italics"/>
                  <a:ea typeface="TT Phobos Italics"/>
                  <a:cs typeface="TT Phobos Italics"/>
                  <a:sym typeface="TT Phobos Italics"/>
                </a:rPr>
                <a:t>r multi</a:t>
              </a:r>
              <a:r>
                <a:rPr lang="en-US" sz="2800" i="true" spc="19">
                  <a:solidFill>
                    <a:srgbClr val="000000"/>
                  </a:solidFill>
                  <a:latin typeface="TT Phobos Italics"/>
                  <a:ea typeface="TT Phobos Italics"/>
                  <a:cs typeface="TT Phobos Italics"/>
                  <a:sym typeface="TT Phobos Italics"/>
                </a:rPr>
                <a:t>m</a:t>
              </a:r>
              <a:r>
                <a:rPr lang="en-US" sz="2800" i="true" spc="19">
                  <a:solidFill>
                    <a:srgbClr val="000000"/>
                  </a:solidFill>
                  <a:latin typeface="TT Phobos Italics"/>
                  <a:ea typeface="TT Phobos Italics"/>
                  <a:cs typeface="TT Phobos Italics"/>
                  <a:sym typeface="TT Phobos Italics"/>
                </a:rPr>
                <a:t>odal vision-language inference.</a:t>
              </a:r>
            </a:p>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FastAPI: To handle web requests and integrate with Gradio.</a:t>
              </a:r>
            </a:p>
            <a:p>
              <a:pPr algn="l">
                <a:lnSpc>
                  <a:spcPts val="3360"/>
                </a:lnSpc>
              </a:pPr>
            </a:p>
            <a:p>
              <a:pPr algn="l">
                <a:lnSpc>
                  <a:spcPts val="3360"/>
                </a:lnSpc>
              </a:pPr>
            </a:p>
          </p:txBody>
        </p:sp>
      </p:grpSp>
      <p:grpSp>
        <p:nvGrpSpPr>
          <p:cNvPr name="Group 23" id="23"/>
          <p:cNvGrpSpPr/>
          <p:nvPr/>
        </p:nvGrpSpPr>
        <p:grpSpPr>
          <a:xfrm rot="0">
            <a:off x="563880" y="5560370"/>
            <a:ext cx="4275020" cy="593104"/>
            <a:chOff x="0" y="0"/>
            <a:chExt cx="5700027" cy="790805"/>
          </a:xfrm>
        </p:grpSpPr>
        <p:sp>
          <p:nvSpPr>
            <p:cNvPr name="Freeform 24" id="24"/>
            <p:cNvSpPr/>
            <p:nvPr/>
          </p:nvSpPr>
          <p:spPr>
            <a:xfrm flipH="false" flipV="false" rot="0">
              <a:off x="0" y="0"/>
              <a:ext cx="5700028" cy="790805"/>
            </a:xfrm>
            <a:custGeom>
              <a:avLst/>
              <a:gdLst/>
              <a:ahLst/>
              <a:cxnLst/>
              <a:rect r="r" b="b" t="t" l="l"/>
              <a:pathLst>
                <a:path h="790805" w="5700028">
                  <a:moveTo>
                    <a:pt x="0" y="0"/>
                  </a:moveTo>
                  <a:lnTo>
                    <a:pt x="5700028" y="0"/>
                  </a:lnTo>
                  <a:lnTo>
                    <a:pt x="5700028" y="790805"/>
                  </a:lnTo>
                  <a:lnTo>
                    <a:pt x="0" y="790805"/>
                  </a:lnTo>
                  <a:close/>
                </a:path>
              </a:pathLst>
            </a:custGeom>
            <a:solidFill>
              <a:srgbClr val="000000">
                <a:alpha val="0"/>
              </a:srgbClr>
            </a:solidFill>
          </p:spPr>
        </p:sp>
        <p:sp>
          <p:nvSpPr>
            <p:cNvPr name="TextBox 25" id="25"/>
            <p:cNvSpPr txBox="true"/>
            <p:nvPr/>
          </p:nvSpPr>
          <p:spPr>
            <a:xfrm>
              <a:off x="0" y="0"/>
              <a:ext cx="5700027" cy="790805"/>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Internal Modules</a:t>
              </a:r>
            </a:p>
          </p:txBody>
        </p:sp>
      </p:grpSp>
      <p:grpSp>
        <p:nvGrpSpPr>
          <p:cNvPr name="Group 26" id="26"/>
          <p:cNvGrpSpPr/>
          <p:nvPr/>
        </p:nvGrpSpPr>
        <p:grpSpPr>
          <a:xfrm rot="0">
            <a:off x="326196" y="6322287"/>
            <a:ext cx="11176123" cy="2628749"/>
            <a:chOff x="0" y="0"/>
            <a:chExt cx="14901497" cy="3504999"/>
          </a:xfrm>
        </p:grpSpPr>
        <p:sp>
          <p:nvSpPr>
            <p:cNvPr name="Freeform 27" id="27"/>
            <p:cNvSpPr/>
            <p:nvPr/>
          </p:nvSpPr>
          <p:spPr>
            <a:xfrm flipH="false" flipV="false" rot="0">
              <a:off x="0" y="0"/>
              <a:ext cx="14901498" cy="3504999"/>
            </a:xfrm>
            <a:custGeom>
              <a:avLst/>
              <a:gdLst/>
              <a:ahLst/>
              <a:cxnLst/>
              <a:rect r="r" b="b" t="t" l="l"/>
              <a:pathLst>
                <a:path h="3504999" w="14901498">
                  <a:moveTo>
                    <a:pt x="0" y="0"/>
                  </a:moveTo>
                  <a:lnTo>
                    <a:pt x="14901498" y="0"/>
                  </a:lnTo>
                  <a:lnTo>
                    <a:pt x="14901498" y="3504999"/>
                  </a:lnTo>
                  <a:lnTo>
                    <a:pt x="0" y="3504999"/>
                  </a:lnTo>
                  <a:close/>
                </a:path>
              </a:pathLst>
            </a:custGeom>
            <a:solidFill>
              <a:srgbClr val="000000">
                <a:alpha val="0"/>
              </a:srgbClr>
            </a:solidFill>
          </p:spPr>
        </p:sp>
        <p:sp>
          <p:nvSpPr>
            <p:cNvPr name="TextBox 28" id="28"/>
            <p:cNvSpPr txBox="true"/>
            <p:nvPr/>
          </p:nvSpPr>
          <p:spPr>
            <a:xfrm>
              <a:off x="0" y="0"/>
              <a:ext cx="14901497" cy="3504999"/>
            </a:xfrm>
            <a:prstGeom prst="rect">
              <a:avLst/>
            </a:prstGeom>
          </p:spPr>
          <p:txBody>
            <a:bodyPr anchor="t" rtlCol="false" tIns="0" lIns="0" bIns="0" rIns="0"/>
            <a:lstStyle/>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Inference Engine (inference.py): Handles</a:t>
              </a:r>
              <a:r>
                <a:rPr lang="en-US" sz="2800" i="true" spc="19">
                  <a:solidFill>
                    <a:srgbClr val="000000"/>
                  </a:solidFill>
                  <a:latin typeface="TT Phobos Italics"/>
                  <a:ea typeface="TT Phobos Italics"/>
                  <a:cs typeface="TT Phobos Italics"/>
                  <a:sym typeface="TT Phobos Italics"/>
                </a:rPr>
                <a:t> i</a:t>
              </a:r>
              <a:r>
                <a:rPr lang="en-US" sz="2800" i="true" spc="19">
                  <a:solidFill>
                    <a:srgbClr val="000000"/>
                  </a:solidFill>
                  <a:latin typeface="TT Phobos Italics"/>
                  <a:ea typeface="TT Phobos Italics"/>
                  <a:cs typeface="TT Phobos Italics"/>
                  <a:sym typeface="TT Phobos Italics"/>
                </a:rPr>
                <a:t>m</a:t>
              </a:r>
              <a:r>
                <a:rPr lang="en-US" sz="2800" i="true" spc="19">
                  <a:solidFill>
                    <a:srgbClr val="000000"/>
                  </a:solidFill>
                  <a:latin typeface="TT Phobos Italics"/>
                  <a:ea typeface="TT Phobos Italics"/>
                  <a:cs typeface="TT Phobos Italics"/>
                  <a:sym typeface="TT Phobos Italics"/>
                </a:rPr>
                <a:t>age captioning, OCR, and RAG retrieval.</a:t>
              </a:r>
            </a:p>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Rule-based Logic: Filters outputs outside known dataset.</a:t>
              </a:r>
            </a:p>
            <a:p>
              <a:pPr algn="l" marL="506736" indent="-253368" lvl="1">
                <a:lnSpc>
                  <a:spcPts val="3360"/>
                </a:lnSpc>
                <a:buFont typeface="Arial"/>
                <a:buChar char="•"/>
              </a:pPr>
              <a:r>
                <a:rPr lang="en-US" sz="2800" i="true" spc="22">
                  <a:solidFill>
                    <a:srgbClr val="000000"/>
                  </a:solidFill>
                  <a:latin typeface="TT Phobos Italics"/>
                  <a:ea typeface="TT Phobos Italics"/>
                  <a:cs typeface="TT Phobos Italics"/>
                  <a:sym typeface="TT Phobos Italics"/>
                </a:rPr>
                <a:t>Loc</a:t>
              </a:r>
              <a:r>
                <a:rPr lang="en-US" sz="2800" i="true" spc="22">
                  <a:solidFill>
                    <a:srgbClr val="000000"/>
                  </a:solidFill>
                  <a:latin typeface="TT Phobos Italics"/>
                  <a:ea typeface="TT Phobos Italics"/>
                  <a:cs typeface="TT Phobos Italics"/>
                  <a:sym typeface="TT Phobos Italics"/>
                </a:rPr>
                <a:t>al JSON Knowledge Base: Stores details of facilities like timings, description, and location.</a:t>
              </a:r>
            </a:p>
            <a:p>
              <a:pPr algn="l">
                <a:lnSpc>
                  <a:spcPts val="336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5400000">
            <a:off x="10309815" y="4678615"/>
            <a:ext cx="12662411" cy="11079609"/>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1" id="11"/>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2" id="12"/>
          <p:cNvGrpSpPr/>
          <p:nvPr/>
        </p:nvGrpSpPr>
        <p:grpSpPr>
          <a:xfrm rot="0">
            <a:off x="0" y="9833271"/>
            <a:ext cx="18288000" cy="933448"/>
            <a:chOff x="0" y="0"/>
            <a:chExt cx="24384000" cy="1244598"/>
          </a:xfrm>
        </p:grpSpPr>
        <p:sp>
          <p:nvSpPr>
            <p:cNvPr name="Freeform 13" id="13"/>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4" id="14"/>
          <p:cNvGrpSpPr/>
          <p:nvPr/>
        </p:nvGrpSpPr>
        <p:grpSpPr>
          <a:xfrm rot="0">
            <a:off x="1879936" y="2266952"/>
            <a:ext cx="14680528" cy="7212979"/>
            <a:chOff x="0" y="0"/>
            <a:chExt cx="19574037" cy="9617305"/>
          </a:xfrm>
        </p:grpSpPr>
        <p:sp>
          <p:nvSpPr>
            <p:cNvPr name="Freeform 15" id="15"/>
            <p:cNvSpPr/>
            <p:nvPr/>
          </p:nvSpPr>
          <p:spPr>
            <a:xfrm flipH="false" flipV="false" rot="0">
              <a:off x="0" y="0"/>
              <a:ext cx="19574038" cy="9617305"/>
            </a:xfrm>
            <a:custGeom>
              <a:avLst/>
              <a:gdLst/>
              <a:ahLst/>
              <a:cxnLst/>
              <a:rect r="r" b="b" t="t" l="l"/>
              <a:pathLst>
                <a:path h="9617305" w="19574038">
                  <a:moveTo>
                    <a:pt x="0" y="0"/>
                  </a:moveTo>
                  <a:lnTo>
                    <a:pt x="19574038" y="0"/>
                  </a:lnTo>
                  <a:lnTo>
                    <a:pt x="19574038" y="9617305"/>
                  </a:lnTo>
                  <a:lnTo>
                    <a:pt x="0" y="9617305"/>
                  </a:lnTo>
                  <a:close/>
                </a:path>
              </a:pathLst>
            </a:custGeom>
            <a:solidFill>
              <a:srgbClr val="000000">
                <a:alpha val="0"/>
              </a:srgbClr>
            </a:solidFill>
          </p:spPr>
        </p:sp>
        <p:sp>
          <p:nvSpPr>
            <p:cNvPr name="TextBox 16" id="16"/>
            <p:cNvSpPr txBox="true"/>
            <p:nvPr/>
          </p:nvSpPr>
          <p:spPr>
            <a:xfrm>
              <a:off x="0" y="0"/>
              <a:ext cx="19574037" cy="9617305"/>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Voice Interaction Integration</a:t>
              </a:r>
            </a:p>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 Implement speech-to-text and text-to-speech modules to enable natural audio-based communication for a more interactive user experience.</a:t>
              </a:r>
            </a:p>
            <a:p>
              <a:pPr algn="l">
                <a:lnSpc>
                  <a:spcPts val="3720"/>
                </a:lnSpc>
              </a:pPr>
            </a:p>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C</a:t>
              </a:r>
              <a:r>
                <a:rPr lang="en-US" b="true" sz="3100" i="true" spc="21">
                  <a:solidFill>
                    <a:srgbClr val="000000"/>
                  </a:solidFill>
                  <a:latin typeface="TT Phobos Bold Italics"/>
                  <a:ea typeface="TT Phobos Bold Italics"/>
                  <a:cs typeface="TT Phobos Bold Italics"/>
                  <a:sym typeface="TT Phobos Bold Italics"/>
                </a:rPr>
                <a:t>ampus Navigation Map</a:t>
              </a:r>
            </a:p>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 Integrate an interactive campus map that provides real-time location guidance and route visualization for location-based queries.</a:t>
              </a:r>
            </a:p>
            <a:p>
              <a:pPr algn="l">
                <a:lnSpc>
                  <a:spcPts val="3720"/>
                </a:lnSpc>
              </a:pPr>
            </a:p>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Expanded Facility Metad</a:t>
              </a:r>
              <a:r>
                <a:rPr lang="en-US" b="true" sz="3100" i="true" spc="21">
                  <a:solidFill>
                    <a:srgbClr val="000000"/>
                  </a:solidFill>
                  <a:latin typeface="TT Phobos Bold Italics"/>
                  <a:ea typeface="TT Phobos Bold Italics"/>
                  <a:cs typeface="TT Phobos Bold Italics"/>
                  <a:sym typeface="TT Phobos Bold Italics"/>
                </a:rPr>
                <a:t>ata</a:t>
              </a:r>
            </a:p>
            <a:p>
              <a:pPr algn="l" marL="506736" indent="-253368"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 Include additional details such as “Person in Charge”, contact information, and facility capacity to enhance informational depth.</a:t>
              </a:r>
            </a:p>
            <a:p>
              <a:pPr algn="l">
                <a:lnSpc>
                  <a:spcPts val="3720"/>
                </a:lnSpc>
              </a:pPr>
            </a:p>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Mobile App Deployment</a:t>
              </a:r>
            </a:p>
            <a:p>
              <a:pPr algn="l" marL="506736" indent="-253368" lvl="1">
                <a:lnSpc>
                  <a:spcPts val="3360"/>
                </a:lnSpc>
                <a:buFont typeface="Arial"/>
                <a:buChar char="•"/>
              </a:pPr>
              <a:r>
                <a:rPr lang="en-US" sz="2800" i="true" spc="22">
                  <a:solidFill>
                    <a:srgbClr val="000000"/>
                  </a:solidFill>
                  <a:latin typeface="TT Phobos Italics"/>
                  <a:ea typeface="TT Phobos Italics"/>
                  <a:cs typeface="TT Phobos Italics"/>
                  <a:sym typeface="TT Phobos Italics"/>
                </a:rPr>
                <a:t> Extend the system into a mobile-friendly version for on-the-go accessibility and smoother user interaction.</a:t>
              </a:r>
            </a:p>
            <a:p>
              <a:pPr algn="l">
                <a:lnSpc>
                  <a:spcPts val="3720"/>
                </a:lnSpc>
              </a:pPr>
            </a:p>
          </p:txBody>
        </p:sp>
      </p:grpSp>
      <p:grpSp>
        <p:nvGrpSpPr>
          <p:cNvPr name="Group 17" id="17"/>
          <p:cNvGrpSpPr/>
          <p:nvPr/>
        </p:nvGrpSpPr>
        <p:grpSpPr>
          <a:xfrm rot="0">
            <a:off x="4246783" y="503788"/>
            <a:ext cx="8880071" cy="991637"/>
            <a:chOff x="0" y="0"/>
            <a:chExt cx="11145330" cy="1244598"/>
          </a:xfrm>
        </p:grpSpPr>
        <p:sp>
          <p:nvSpPr>
            <p:cNvPr name="Freeform 18" id="18"/>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9" id="19"/>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FUTURE ENHANCEMENT</a:t>
              </a:r>
            </a:p>
          </p:txBody>
        </p:sp>
      </p:grpSp>
      <p:sp>
        <p:nvSpPr>
          <p:cNvPr name="Freeform 20" id="20"/>
          <p:cNvSpPr/>
          <p:nvPr/>
        </p:nvSpPr>
        <p:spPr>
          <a:xfrm flipH="false" flipV="false" rot="0">
            <a:off x="1028700" y="2158450"/>
            <a:ext cx="489506" cy="697483"/>
          </a:xfrm>
          <a:custGeom>
            <a:avLst/>
            <a:gdLst/>
            <a:ahLst/>
            <a:cxnLst/>
            <a:rect r="r" b="b" t="t" l="l"/>
            <a:pathLst>
              <a:path h="697483" w="489506">
                <a:moveTo>
                  <a:pt x="0" y="0"/>
                </a:moveTo>
                <a:lnTo>
                  <a:pt x="489506" y="0"/>
                </a:lnTo>
                <a:lnTo>
                  <a:pt x="489506" y="697483"/>
                </a:lnTo>
                <a:lnTo>
                  <a:pt x="0" y="697483"/>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109819" y="4008361"/>
            <a:ext cx="417912" cy="679804"/>
          </a:xfrm>
          <a:custGeom>
            <a:avLst/>
            <a:gdLst/>
            <a:ahLst/>
            <a:cxnLst/>
            <a:rect r="r" b="b" t="t" l="l"/>
            <a:pathLst>
              <a:path h="679804" w="417912">
                <a:moveTo>
                  <a:pt x="0" y="0"/>
                </a:moveTo>
                <a:lnTo>
                  <a:pt x="417912" y="0"/>
                </a:lnTo>
                <a:lnTo>
                  <a:pt x="417912" y="679804"/>
                </a:lnTo>
                <a:lnTo>
                  <a:pt x="0" y="679804"/>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892563" y="5840690"/>
            <a:ext cx="761781" cy="761781"/>
          </a:xfrm>
          <a:custGeom>
            <a:avLst/>
            <a:gdLst/>
            <a:ahLst/>
            <a:cxnLst/>
            <a:rect r="r" b="b" t="t" l="l"/>
            <a:pathLst>
              <a:path h="761781" w="761781">
                <a:moveTo>
                  <a:pt x="0" y="0"/>
                </a:moveTo>
                <a:lnTo>
                  <a:pt x="761781" y="0"/>
                </a:lnTo>
                <a:lnTo>
                  <a:pt x="761781" y="761781"/>
                </a:lnTo>
                <a:lnTo>
                  <a:pt x="0" y="7617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932567" y="7501826"/>
            <a:ext cx="721777" cy="751851"/>
          </a:xfrm>
          <a:custGeom>
            <a:avLst/>
            <a:gdLst/>
            <a:ahLst/>
            <a:cxnLst/>
            <a:rect r="r" b="b" t="t" l="l"/>
            <a:pathLst>
              <a:path h="751851" w="721777">
                <a:moveTo>
                  <a:pt x="0" y="0"/>
                </a:moveTo>
                <a:lnTo>
                  <a:pt x="721777" y="0"/>
                </a:lnTo>
                <a:lnTo>
                  <a:pt x="721777" y="751851"/>
                </a:lnTo>
                <a:lnTo>
                  <a:pt x="0" y="7518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RUBRICS CRITERIA</a:t>
              </a:r>
            </a:p>
          </p:txBody>
        </p:sp>
      </p:grpSp>
      <p:grpSp>
        <p:nvGrpSpPr>
          <p:cNvPr name="Group 12" id="12"/>
          <p:cNvGrpSpPr/>
          <p:nvPr/>
        </p:nvGrpSpPr>
        <p:grpSpPr>
          <a:xfrm rot="0">
            <a:off x="1430004" y="2266951"/>
            <a:ext cx="16369082" cy="8809102"/>
            <a:chOff x="0" y="0"/>
            <a:chExt cx="21825443" cy="11745470"/>
          </a:xfrm>
        </p:grpSpPr>
        <p:sp>
          <p:nvSpPr>
            <p:cNvPr name="Freeform 13" id="13"/>
            <p:cNvSpPr/>
            <p:nvPr/>
          </p:nvSpPr>
          <p:spPr>
            <a:xfrm flipH="false" flipV="false" rot="0">
              <a:off x="0" y="0"/>
              <a:ext cx="21825443" cy="11745470"/>
            </a:xfrm>
            <a:custGeom>
              <a:avLst/>
              <a:gdLst/>
              <a:ahLst/>
              <a:cxnLst/>
              <a:rect r="r" b="b" t="t" l="l"/>
              <a:pathLst>
                <a:path h="11745470" w="21825443">
                  <a:moveTo>
                    <a:pt x="0" y="0"/>
                  </a:moveTo>
                  <a:lnTo>
                    <a:pt x="21825443" y="0"/>
                  </a:lnTo>
                  <a:lnTo>
                    <a:pt x="21825443" y="11745470"/>
                  </a:lnTo>
                  <a:lnTo>
                    <a:pt x="0" y="11745470"/>
                  </a:lnTo>
                  <a:close/>
                </a:path>
              </a:pathLst>
            </a:custGeom>
            <a:solidFill>
              <a:srgbClr val="000000">
                <a:alpha val="0"/>
              </a:srgbClr>
            </a:solidFill>
          </p:spPr>
        </p:sp>
        <p:sp>
          <p:nvSpPr>
            <p:cNvPr name="TextBox 14" id="14"/>
            <p:cNvSpPr txBox="true"/>
            <p:nvPr/>
          </p:nvSpPr>
          <p:spPr>
            <a:xfrm>
              <a:off x="0" y="0"/>
              <a:ext cx="21825443" cy="11745470"/>
            </a:xfrm>
            <a:prstGeom prst="rect">
              <a:avLst/>
            </a:prstGeom>
          </p:spPr>
          <p:txBody>
            <a:bodyPr anchor="t" rtlCol="false" tIns="0" lIns="0" bIns="0" rIns="0"/>
            <a:lstStyle/>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Unique use of LLM </a:t>
              </a:r>
              <a:r>
                <a:rPr lang="en-US" b="true" sz="3000" i="true" spc="21">
                  <a:solidFill>
                    <a:srgbClr val="000000"/>
                  </a:solidFill>
                  <a:latin typeface="TT Phobos Bold Italics"/>
                  <a:ea typeface="TT Phobos Bold Italics"/>
                  <a:cs typeface="TT Phobos Bold Italics"/>
                  <a:sym typeface="TT Phobos Bold Italics"/>
                </a:rPr>
                <a:t>ca</a:t>
              </a:r>
              <a:r>
                <a:rPr lang="en-US" b="true" sz="3000" i="true" spc="21">
                  <a:solidFill>
                    <a:srgbClr val="000000"/>
                  </a:solidFill>
                  <a:latin typeface="TT Phobos Bold Italics"/>
                  <a:ea typeface="TT Phobos Bold Italics"/>
                  <a:cs typeface="TT Phobos Bold Italics"/>
                  <a:sym typeface="TT Phobos Bold Italics"/>
                </a:rPr>
                <a:t>pabilities - </a:t>
              </a:r>
              <a:r>
                <a:rPr lang="en-US" sz="3000" i="true" spc="21">
                  <a:solidFill>
                    <a:srgbClr val="000000"/>
                  </a:solidFill>
                  <a:latin typeface="TT Phobos Italics"/>
                  <a:ea typeface="TT Phobos Italics"/>
                  <a:cs typeface="TT Phobos Italics"/>
                  <a:sym typeface="TT Phobos Italics"/>
                </a:rPr>
                <a:t>Utilizes Gemini 1.5 Flash’s multimodal reasoning</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Choice of LLMs  - </a:t>
              </a:r>
              <a:r>
                <a:rPr lang="en-US" sz="3000" i="true" spc="21">
                  <a:solidFill>
                    <a:srgbClr val="000000"/>
                  </a:solidFill>
                  <a:latin typeface="TT Phobos Italics"/>
                  <a:ea typeface="TT Phobos Italics"/>
                  <a:cs typeface="TT Phobos Italics"/>
                  <a:sym typeface="TT Phobos Italics"/>
                </a:rPr>
                <a:t>Gemini 1.5 Flash </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Advanced LLM techniques - </a:t>
              </a:r>
              <a:r>
                <a:rPr lang="en-US" sz="3000" i="true" spc="21">
                  <a:solidFill>
                    <a:srgbClr val="000000"/>
                  </a:solidFill>
                  <a:latin typeface="TT Phobos Italics"/>
                  <a:ea typeface="TT Phobos Italics"/>
                  <a:cs typeface="TT Phobos Italics"/>
                  <a:sym typeface="TT Phobos Italics"/>
                </a:rPr>
                <a:t>Multimodal inputs and reasoning, RAG based retrieval, Rule based filtering </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Handling Edge cases - </a:t>
              </a:r>
              <a:r>
                <a:rPr lang="en-US" sz="3000" i="true" spc="21">
                  <a:solidFill>
                    <a:srgbClr val="000000"/>
                  </a:solidFill>
                  <a:latin typeface="TT Phobos Italics"/>
                  <a:ea typeface="TT Phobos Italics"/>
                  <a:cs typeface="TT Phobos Italics"/>
                  <a:sym typeface="TT Phobos Italics"/>
                </a:rPr>
                <a:t>Tested</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API’s Used - </a:t>
              </a:r>
              <a:r>
                <a:rPr lang="en-US" sz="3000" i="true" spc="21">
                  <a:solidFill>
                    <a:srgbClr val="000000"/>
                  </a:solidFill>
                  <a:latin typeface="TT Phobos Italics"/>
                  <a:ea typeface="TT Phobos Italics"/>
                  <a:cs typeface="TT Phobos Italics"/>
                  <a:sym typeface="TT Phobos Italics"/>
                </a:rPr>
                <a:t>Gemini API (External) and FAST API (Internal)</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Cloud Host - </a:t>
              </a:r>
              <a:r>
                <a:rPr lang="en-US" sz="3000" i="true" spc="21" u="sng">
                  <a:solidFill>
                    <a:srgbClr val="000000"/>
                  </a:solidFill>
                  <a:latin typeface="TT Phobos Italics"/>
                  <a:ea typeface="TT Phobos Italics"/>
                  <a:cs typeface="TT Phobos Italics"/>
                  <a:sym typeface="TT Phobos Italics"/>
                  <a:hlinkClick r:id="rId4" tooltip="https://huggingface.co/spaces/RohXn/Campus_View"/>
                </a:rPr>
                <a:t>Hugging Face</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Github - </a:t>
              </a:r>
              <a:r>
                <a:rPr lang="en-US" sz="3000" i="true" spc="21">
                  <a:solidFill>
                    <a:srgbClr val="000000"/>
                  </a:solidFill>
                  <a:latin typeface="TT Phobos Italics"/>
                  <a:ea typeface="TT Phobos Italics"/>
                  <a:cs typeface="TT Phobos Italics"/>
                  <a:sym typeface="TT Phobos Italics"/>
                </a:rPr>
                <a:t>  </a:t>
              </a:r>
              <a:r>
                <a:rPr lang="en-US" sz="3000" i="true" spc="21" u="sng">
                  <a:solidFill>
                    <a:srgbClr val="000000"/>
                  </a:solidFill>
                  <a:latin typeface="TT Phobos Italics"/>
                  <a:ea typeface="TT Phobos Italics"/>
                  <a:cs typeface="TT Phobos Italics"/>
                  <a:sym typeface="TT Phobos Italics"/>
                  <a:hlinkClick r:id="rId5" tooltip="https://github.com/Rohan12-stack/Campus-View"/>
                </a:rPr>
                <a:t>Campus View</a:t>
              </a:r>
            </a:p>
            <a:p>
              <a:pPr algn="l">
                <a:lnSpc>
                  <a:spcPts val="3600"/>
                </a:lnSpc>
              </a:pPr>
            </a:p>
            <a:p>
              <a:pPr algn="l">
                <a:lnSpc>
                  <a:spcPts val="3600"/>
                </a:lnSpc>
              </a:pPr>
              <a:r>
                <a:rPr lang="en-US" b="true" sz="3000" i="true" spc="21">
                  <a:solidFill>
                    <a:srgbClr val="000000"/>
                  </a:solidFill>
                  <a:latin typeface="TT Phobos Bold Italics"/>
                  <a:ea typeface="TT Phobos Bold Italics"/>
                  <a:cs typeface="TT Phobos Bold Italics"/>
                  <a:sym typeface="TT Phobos Bold Italics"/>
                </a:rPr>
                <a:t>Documentation -  </a:t>
              </a:r>
              <a:r>
                <a:rPr lang="en-US" sz="3000" i="true" spc="21" u="sng">
                  <a:solidFill>
                    <a:srgbClr val="000000"/>
                  </a:solidFill>
                  <a:latin typeface="TT Phobos Italics"/>
                  <a:ea typeface="TT Phobos Italics"/>
                  <a:cs typeface="TT Phobos Italics"/>
                  <a:sym typeface="TT Phobos Italics"/>
                  <a:hlinkClick r:id="rId6" tooltip="https://github.com/Rohan12-stack/Campus-View/tree/main/documentation"/>
                </a:rPr>
                <a:t>Github</a:t>
              </a:r>
            </a:p>
            <a:p>
              <a:pPr algn="l">
                <a:lnSpc>
                  <a:spcPts val="3600"/>
                </a:lnSpc>
              </a:pPr>
            </a:p>
            <a:p>
              <a:pPr algn="l">
                <a:lnSpc>
                  <a:spcPts val="3600"/>
                </a:lnSpc>
              </a:pPr>
              <a:r>
                <a:rPr lang="en-US" sz="3000" i="true" spc="21">
                  <a:solidFill>
                    <a:srgbClr val="000000"/>
                  </a:solidFill>
                  <a:latin typeface="TT Phobos Italics"/>
                  <a:ea typeface="TT Phobos Italics"/>
                  <a:cs typeface="TT Phobos Italics"/>
                  <a:sym typeface="TT Phobos Italics"/>
                </a:rPr>
                <a:t>  </a:t>
              </a:r>
            </a:p>
            <a:p>
              <a:pPr algn="l">
                <a:lnSpc>
                  <a:spcPts val="3600"/>
                </a:lnSpc>
              </a:pPr>
            </a:p>
          </p:txBody>
        </p:sp>
      </p:grpSp>
      <p:grpSp>
        <p:nvGrpSpPr>
          <p:cNvPr name="Group 15" id="15"/>
          <p:cNvGrpSpPr/>
          <p:nvPr/>
        </p:nvGrpSpPr>
        <p:grpSpPr>
          <a:xfrm rot="-5400000">
            <a:off x="10309815" y="4678615"/>
            <a:ext cx="12662411" cy="11079609"/>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7" id="17"/>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8" id="18"/>
          <p:cNvGrpSpPr/>
          <p:nvPr/>
        </p:nvGrpSpPr>
        <p:grpSpPr>
          <a:xfrm rot="0">
            <a:off x="0" y="9833271"/>
            <a:ext cx="18288000" cy="933448"/>
            <a:chOff x="0" y="0"/>
            <a:chExt cx="24384000" cy="1244598"/>
          </a:xfrm>
        </p:grpSpPr>
        <p:sp>
          <p:nvSpPr>
            <p:cNvPr name="Freeform 19" id="19"/>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sp>
        <p:nvSpPr>
          <p:cNvPr name="Freeform 20" id="20"/>
          <p:cNvSpPr/>
          <p:nvPr/>
        </p:nvSpPr>
        <p:spPr>
          <a:xfrm flipH="false" flipV="false" rot="0">
            <a:off x="15673598" y="7680659"/>
            <a:ext cx="1934845" cy="1865483"/>
          </a:xfrm>
          <a:custGeom>
            <a:avLst/>
            <a:gdLst/>
            <a:ahLst/>
            <a:cxnLst/>
            <a:rect r="r" b="b" t="t" l="l"/>
            <a:pathLst>
              <a:path h="1865483" w="1934845">
                <a:moveTo>
                  <a:pt x="0" y="0"/>
                </a:moveTo>
                <a:lnTo>
                  <a:pt x="1934845" y="0"/>
                </a:lnTo>
                <a:lnTo>
                  <a:pt x="1934845" y="1865483"/>
                </a:lnTo>
                <a:lnTo>
                  <a:pt x="0" y="1865483"/>
                </a:lnTo>
                <a:lnTo>
                  <a:pt x="0" y="0"/>
                </a:lnTo>
                <a:close/>
              </a:path>
            </a:pathLst>
          </a:custGeom>
          <a:blipFill>
            <a:blip r:embed="rId7"/>
            <a:stretch>
              <a:fillRect l="0" t="0" r="0" b="0"/>
            </a:stretch>
          </a:blipFill>
        </p:spPr>
      </p:sp>
      <p:sp>
        <p:nvSpPr>
          <p:cNvPr name="Freeform 21" id="21"/>
          <p:cNvSpPr/>
          <p:nvPr/>
        </p:nvSpPr>
        <p:spPr>
          <a:xfrm flipH="false" flipV="false" rot="0">
            <a:off x="829060" y="2245806"/>
            <a:ext cx="788430" cy="630744"/>
          </a:xfrm>
          <a:custGeom>
            <a:avLst/>
            <a:gdLst/>
            <a:ahLst/>
            <a:cxnLst/>
            <a:rect r="r" b="b" t="t" l="l"/>
            <a:pathLst>
              <a:path h="630744" w="788430">
                <a:moveTo>
                  <a:pt x="0" y="0"/>
                </a:moveTo>
                <a:lnTo>
                  <a:pt x="788430" y="0"/>
                </a:lnTo>
                <a:lnTo>
                  <a:pt x="788430" y="630744"/>
                </a:lnTo>
                <a:lnTo>
                  <a:pt x="0" y="6307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892321" y="4268286"/>
            <a:ext cx="661907" cy="625135"/>
          </a:xfrm>
          <a:custGeom>
            <a:avLst/>
            <a:gdLst/>
            <a:ahLst/>
            <a:cxnLst/>
            <a:rect r="r" b="b" t="t" l="l"/>
            <a:pathLst>
              <a:path h="625135" w="661907">
                <a:moveTo>
                  <a:pt x="0" y="0"/>
                </a:moveTo>
                <a:lnTo>
                  <a:pt x="661908" y="0"/>
                </a:lnTo>
                <a:lnTo>
                  <a:pt x="661908" y="625135"/>
                </a:lnTo>
                <a:lnTo>
                  <a:pt x="0" y="6251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892321" y="3194128"/>
            <a:ext cx="661907" cy="582479"/>
          </a:xfrm>
          <a:custGeom>
            <a:avLst/>
            <a:gdLst/>
            <a:ahLst/>
            <a:cxnLst/>
            <a:rect r="r" b="b" t="t" l="l"/>
            <a:pathLst>
              <a:path h="582479" w="661907">
                <a:moveTo>
                  <a:pt x="0" y="0"/>
                </a:moveTo>
                <a:lnTo>
                  <a:pt x="661908" y="0"/>
                </a:lnTo>
                <a:lnTo>
                  <a:pt x="661908" y="582478"/>
                </a:lnTo>
                <a:lnTo>
                  <a:pt x="0" y="5824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028700" y="5388721"/>
            <a:ext cx="502840" cy="684912"/>
          </a:xfrm>
          <a:custGeom>
            <a:avLst/>
            <a:gdLst/>
            <a:ahLst/>
            <a:cxnLst/>
            <a:rect r="r" b="b" t="t" l="l"/>
            <a:pathLst>
              <a:path h="684912" w="502840">
                <a:moveTo>
                  <a:pt x="0" y="0"/>
                </a:moveTo>
                <a:lnTo>
                  <a:pt x="502840" y="0"/>
                </a:lnTo>
                <a:lnTo>
                  <a:pt x="502840" y="684912"/>
                </a:lnTo>
                <a:lnTo>
                  <a:pt x="0" y="6849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964043" y="6381287"/>
            <a:ext cx="632154" cy="580432"/>
          </a:xfrm>
          <a:custGeom>
            <a:avLst/>
            <a:gdLst/>
            <a:ahLst/>
            <a:cxnLst/>
            <a:rect r="r" b="b" t="t" l="l"/>
            <a:pathLst>
              <a:path h="580432" w="632154">
                <a:moveTo>
                  <a:pt x="0" y="0"/>
                </a:moveTo>
                <a:lnTo>
                  <a:pt x="632154" y="0"/>
                </a:lnTo>
                <a:lnTo>
                  <a:pt x="632154" y="580432"/>
                </a:lnTo>
                <a:lnTo>
                  <a:pt x="0" y="5804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892321" y="7217688"/>
            <a:ext cx="791607" cy="676464"/>
          </a:xfrm>
          <a:custGeom>
            <a:avLst/>
            <a:gdLst/>
            <a:ahLst/>
            <a:cxnLst/>
            <a:rect r="r" b="b" t="t" l="l"/>
            <a:pathLst>
              <a:path h="676464" w="791607">
                <a:moveTo>
                  <a:pt x="0" y="0"/>
                </a:moveTo>
                <a:lnTo>
                  <a:pt x="791607" y="0"/>
                </a:lnTo>
                <a:lnTo>
                  <a:pt x="791607" y="676465"/>
                </a:lnTo>
                <a:lnTo>
                  <a:pt x="0" y="67646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2700000">
            <a:off x="926098" y="8137398"/>
            <a:ext cx="724053" cy="724053"/>
          </a:xfrm>
          <a:custGeom>
            <a:avLst/>
            <a:gdLst/>
            <a:ahLst/>
            <a:cxnLst/>
            <a:rect r="r" b="b" t="t" l="l"/>
            <a:pathLst>
              <a:path h="724053" w="724053">
                <a:moveTo>
                  <a:pt x="0" y="0"/>
                </a:moveTo>
                <a:lnTo>
                  <a:pt x="724053" y="0"/>
                </a:lnTo>
                <a:lnTo>
                  <a:pt x="724053" y="724053"/>
                </a:lnTo>
                <a:lnTo>
                  <a:pt x="0" y="72405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0">
            <a:off x="1152984" y="9106657"/>
            <a:ext cx="464506" cy="602929"/>
          </a:xfrm>
          <a:custGeom>
            <a:avLst/>
            <a:gdLst/>
            <a:ahLst/>
            <a:cxnLst/>
            <a:rect r="r" b="b" t="t" l="l"/>
            <a:pathLst>
              <a:path h="602929" w="464506">
                <a:moveTo>
                  <a:pt x="0" y="0"/>
                </a:moveTo>
                <a:lnTo>
                  <a:pt x="464506" y="0"/>
                </a:lnTo>
                <a:lnTo>
                  <a:pt x="464506" y="602929"/>
                </a:lnTo>
                <a:lnTo>
                  <a:pt x="0" y="6029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CONCLUSION</a:t>
              </a:r>
            </a:p>
          </p:txBody>
        </p:sp>
      </p:grpSp>
      <p:grpSp>
        <p:nvGrpSpPr>
          <p:cNvPr name="Group 12" id="12"/>
          <p:cNvGrpSpPr/>
          <p:nvPr/>
        </p:nvGrpSpPr>
        <p:grpSpPr>
          <a:xfrm rot="0">
            <a:off x="1471152" y="3312475"/>
            <a:ext cx="15169869" cy="4793629"/>
            <a:chOff x="0" y="0"/>
            <a:chExt cx="20226492" cy="6391505"/>
          </a:xfrm>
        </p:grpSpPr>
        <p:sp>
          <p:nvSpPr>
            <p:cNvPr name="Freeform 13" id="13"/>
            <p:cNvSpPr/>
            <p:nvPr/>
          </p:nvSpPr>
          <p:spPr>
            <a:xfrm flipH="false" flipV="false" rot="0">
              <a:off x="0" y="0"/>
              <a:ext cx="20226493" cy="6391505"/>
            </a:xfrm>
            <a:custGeom>
              <a:avLst/>
              <a:gdLst/>
              <a:ahLst/>
              <a:cxnLst/>
              <a:rect r="r" b="b" t="t" l="l"/>
              <a:pathLst>
                <a:path h="6391505" w="20226493">
                  <a:moveTo>
                    <a:pt x="0" y="0"/>
                  </a:moveTo>
                  <a:lnTo>
                    <a:pt x="20226493" y="0"/>
                  </a:lnTo>
                  <a:lnTo>
                    <a:pt x="20226493" y="6391505"/>
                  </a:lnTo>
                  <a:lnTo>
                    <a:pt x="0" y="6391505"/>
                  </a:lnTo>
                  <a:close/>
                </a:path>
              </a:pathLst>
            </a:custGeom>
            <a:solidFill>
              <a:srgbClr val="000000">
                <a:alpha val="0"/>
              </a:srgbClr>
            </a:solidFill>
          </p:spPr>
        </p:sp>
        <p:sp>
          <p:nvSpPr>
            <p:cNvPr name="TextBox 14" id="14"/>
            <p:cNvSpPr txBox="true"/>
            <p:nvPr/>
          </p:nvSpPr>
          <p:spPr>
            <a:xfrm>
              <a:off x="0" y="0"/>
              <a:ext cx="20226492" cy="6391505"/>
            </a:xfrm>
            <a:prstGeom prst="rect">
              <a:avLst/>
            </a:prstGeom>
          </p:spPr>
          <p:txBody>
            <a:bodyPr anchor="t" rtlCol="false" tIns="0" lIns="0" bIns="0" rIns="0"/>
            <a:lstStyle/>
            <a:p>
              <a:pPr algn="l">
                <a:lnSpc>
                  <a:spcPts val="3720"/>
                </a:lnSpc>
              </a:pPr>
              <a:r>
                <a:rPr lang="en-US" sz="3100" i="true" spc="24">
                  <a:solidFill>
                    <a:srgbClr val="000000"/>
                  </a:solidFill>
                  <a:latin typeface="TT Phobos Italics"/>
                  <a:ea typeface="TT Phobos Italics"/>
                  <a:cs typeface="TT Phobos Italics"/>
                  <a:sym typeface="TT Phobos Italics"/>
                </a:rPr>
                <a:t>CampusView demonstrates the integration of multimodal AI by combining image understanding and natural language processing through Gemini 1.5 Flash. Using RAG-based retrieval and custom rule-based logic, the system accurately identifies campus facilities, retrieves contextual data, and handles edge cases effectively. Its modular design, seamless frontend–backend communication, and scalable architecture highlight the potential of LLM-powered visual understandi</a:t>
              </a:r>
              <a:r>
                <a:rPr lang="en-US" sz="3100" i="true" spc="24">
                  <a:solidFill>
                    <a:srgbClr val="000000"/>
                  </a:solidFill>
                  <a:latin typeface="TT Phobos Italics"/>
                  <a:ea typeface="TT Phobos Italics"/>
                  <a:cs typeface="TT Phobos Italics"/>
                  <a:sym typeface="TT Phobos Italics"/>
                </a:rPr>
                <a:t>ng systems. With planned enhancements such a</a:t>
              </a:r>
              <a:r>
                <a:rPr lang="en-US" sz="3100" i="true" spc="24">
                  <a:solidFill>
                    <a:srgbClr val="000000"/>
                  </a:solidFill>
                  <a:latin typeface="TT Phobos Italics"/>
                  <a:ea typeface="TT Phobos Italics"/>
                  <a:cs typeface="TT Phobos Italics"/>
                  <a:sym typeface="TT Phobos Italics"/>
                </a:rPr>
                <a:t>s audio interaction, interactive campus mapping, and expanded data coverage, CampusView sets a foundation for intelligent, real-time campus navigation and information assistance.</a:t>
              </a:r>
            </a:p>
          </p:txBody>
        </p:sp>
      </p:grpSp>
      <p:grpSp>
        <p:nvGrpSpPr>
          <p:cNvPr name="Group 15" id="15"/>
          <p:cNvGrpSpPr/>
          <p:nvPr/>
        </p:nvGrpSpPr>
        <p:grpSpPr>
          <a:xfrm rot="-5400000">
            <a:off x="10309815" y="4678615"/>
            <a:ext cx="12662411" cy="11079609"/>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7" id="17"/>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8" id="18"/>
          <p:cNvGrpSpPr/>
          <p:nvPr/>
        </p:nvGrpSpPr>
        <p:grpSpPr>
          <a:xfrm rot="0">
            <a:off x="0" y="9833271"/>
            <a:ext cx="18288000" cy="933448"/>
            <a:chOff x="0" y="0"/>
            <a:chExt cx="24384000" cy="1244598"/>
          </a:xfrm>
        </p:grpSpPr>
        <p:sp>
          <p:nvSpPr>
            <p:cNvPr name="Freeform 19" id="19"/>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458336"/>
          </a:xfrm>
          <a:custGeom>
            <a:avLst/>
            <a:gdLst/>
            <a:ahLst/>
            <a:cxnLst/>
            <a:rect r="r" b="b" t="t" l="l"/>
            <a:pathLst>
              <a:path h="10458336" w="18288000">
                <a:moveTo>
                  <a:pt x="0" y="0"/>
                </a:moveTo>
                <a:lnTo>
                  <a:pt x="18288000" y="0"/>
                </a:lnTo>
                <a:lnTo>
                  <a:pt x="18288000" y="10458336"/>
                </a:lnTo>
                <a:lnTo>
                  <a:pt x="0" y="10458336"/>
                </a:lnTo>
                <a:lnTo>
                  <a:pt x="0" y="0"/>
                </a:lnTo>
                <a:close/>
              </a:path>
            </a:pathLst>
          </a:custGeom>
          <a:blipFill>
            <a:blip r:embed="rId2">
              <a:alphaModFix amt="19999"/>
            </a:blip>
            <a:stretch>
              <a:fillRect l="0" t="-9107" r="0" b="-746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222604" y="-1172440"/>
            <a:ext cx="10937025" cy="11067888"/>
            <a:chOff x="0" y="0"/>
            <a:chExt cx="812800" cy="822525"/>
          </a:xfrm>
        </p:grpSpPr>
        <p:sp>
          <p:nvSpPr>
            <p:cNvPr name="Freeform 7" id="7"/>
            <p:cNvSpPr/>
            <p:nvPr/>
          </p:nvSpPr>
          <p:spPr>
            <a:xfrm flipH="false" flipV="false" rot="0">
              <a:off x="0" y="0"/>
              <a:ext cx="812800" cy="822525"/>
            </a:xfrm>
            <a:custGeom>
              <a:avLst/>
              <a:gdLst/>
              <a:ahLst/>
              <a:cxnLst/>
              <a:rect r="r" b="b" t="t" l="l"/>
              <a:pathLst>
                <a:path h="822525" w="812800">
                  <a:moveTo>
                    <a:pt x="406400" y="0"/>
                  </a:moveTo>
                  <a:lnTo>
                    <a:pt x="812800" y="822525"/>
                  </a:lnTo>
                  <a:lnTo>
                    <a:pt x="0" y="822525"/>
                  </a:lnTo>
                  <a:lnTo>
                    <a:pt x="406400" y="0"/>
                  </a:lnTo>
                  <a:close/>
                </a:path>
              </a:pathLst>
            </a:custGeom>
            <a:solidFill>
              <a:srgbClr val="233039"/>
            </a:solidFill>
          </p:spPr>
        </p:sp>
        <p:sp>
          <p:nvSpPr>
            <p:cNvPr name="TextBox 8" id="8"/>
            <p:cNvSpPr txBox="true"/>
            <p:nvPr/>
          </p:nvSpPr>
          <p:spPr>
            <a:xfrm>
              <a:off x="127000" y="381887"/>
              <a:ext cx="558800" cy="381887"/>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5400000">
            <a:off x="7944195" y="2586533"/>
            <a:ext cx="13065341" cy="11432173"/>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DA95B">
                <a:alpha val="78824"/>
              </a:srgbClr>
            </a:solidFill>
          </p:spPr>
        </p:sp>
        <p:sp>
          <p:nvSpPr>
            <p:cNvPr name="TextBox 11" id="11"/>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sp>
        <p:nvSpPr>
          <p:cNvPr name="TextBox 12" id="12"/>
          <p:cNvSpPr txBox="true"/>
          <p:nvPr/>
        </p:nvSpPr>
        <p:spPr>
          <a:xfrm rot="0">
            <a:off x="4796250" y="4219575"/>
            <a:ext cx="9680615" cy="1847850"/>
          </a:xfrm>
          <a:prstGeom prst="rect">
            <a:avLst/>
          </a:prstGeom>
        </p:spPr>
        <p:txBody>
          <a:bodyPr anchor="t" rtlCol="false" tIns="0" lIns="0" bIns="0" rIns="0">
            <a:spAutoFit/>
          </a:bodyPr>
          <a:lstStyle/>
          <a:p>
            <a:pPr algn="ctr">
              <a:lnSpc>
                <a:spcPts val="14555"/>
              </a:lnSpc>
              <a:spcBef>
                <a:spcPct val="0"/>
              </a:spcBef>
            </a:pPr>
            <a:r>
              <a:rPr lang="en-US" b="true" sz="12129" i="true" spc="95">
                <a:solidFill>
                  <a:srgbClr val="C99731"/>
                </a:solidFill>
                <a:latin typeface="TT Phobos Bold Italics"/>
                <a:ea typeface="TT Phobos Bold Italics"/>
                <a:cs typeface="TT Phobos Bold Italics"/>
                <a:sym typeface="TT Phobos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5F5"/>
        </a:solidFill>
      </p:bgPr>
    </p:bg>
    <p:spTree>
      <p:nvGrpSpPr>
        <p:cNvPr id="1" name=""/>
        <p:cNvGrpSpPr/>
        <p:nvPr/>
      </p:nvGrpSpPr>
      <p:grpSpPr>
        <a:xfrm>
          <a:off x="0" y="0"/>
          <a:ext cx="0" cy="0"/>
          <a:chOff x="0" y="0"/>
          <a:chExt cx="0" cy="0"/>
        </a:xfrm>
      </p:grpSpPr>
      <p:grpSp>
        <p:nvGrpSpPr>
          <p:cNvPr name="Group 2" id="2"/>
          <p:cNvGrpSpPr/>
          <p:nvPr/>
        </p:nvGrpSpPr>
        <p:grpSpPr>
          <a:xfrm rot="0">
            <a:off x="0" y="10218420"/>
            <a:ext cx="18288000" cy="68578"/>
            <a:chOff x="0" y="0"/>
            <a:chExt cx="24384000" cy="91438"/>
          </a:xfrm>
        </p:grpSpPr>
        <p:sp>
          <p:nvSpPr>
            <p:cNvPr name="Freeform 3" id="3"/>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4" id="4"/>
          <p:cNvGrpSpPr/>
          <p:nvPr/>
        </p:nvGrpSpPr>
        <p:grpSpPr>
          <a:xfrm rot="5400000">
            <a:off x="-6405932" y="-1670762"/>
            <a:ext cx="10937025" cy="9751152"/>
            <a:chOff x="0" y="0"/>
            <a:chExt cx="812800" cy="724670"/>
          </a:xfrm>
        </p:grpSpPr>
        <p:sp>
          <p:nvSpPr>
            <p:cNvPr name="Freeform 5" id="5"/>
            <p:cNvSpPr/>
            <p:nvPr/>
          </p:nvSpPr>
          <p:spPr>
            <a:xfrm flipH="false" flipV="false" rot="0">
              <a:off x="0" y="0"/>
              <a:ext cx="812800" cy="724670"/>
            </a:xfrm>
            <a:custGeom>
              <a:avLst/>
              <a:gdLst/>
              <a:ahLst/>
              <a:cxnLst/>
              <a:rect r="r" b="b" t="t" l="l"/>
              <a:pathLst>
                <a:path h="724670" w="812800">
                  <a:moveTo>
                    <a:pt x="406400" y="0"/>
                  </a:moveTo>
                  <a:lnTo>
                    <a:pt x="812800" y="724670"/>
                  </a:lnTo>
                  <a:lnTo>
                    <a:pt x="0" y="724670"/>
                  </a:lnTo>
                  <a:lnTo>
                    <a:pt x="406400" y="0"/>
                  </a:lnTo>
                  <a:close/>
                </a:path>
              </a:pathLst>
            </a:custGeom>
            <a:solidFill>
              <a:srgbClr val="233039"/>
            </a:solidFill>
          </p:spPr>
        </p:sp>
        <p:sp>
          <p:nvSpPr>
            <p:cNvPr name="TextBox 6" id="6"/>
            <p:cNvSpPr txBox="true"/>
            <p:nvPr/>
          </p:nvSpPr>
          <p:spPr>
            <a:xfrm>
              <a:off x="127000" y="336454"/>
              <a:ext cx="558800" cy="336454"/>
            </a:xfrm>
            <a:prstGeom prst="rect">
              <a:avLst/>
            </a:prstGeom>
          </p:spPr>
          <p:txBody>
            <a:bodyPr anchor="ctr" rtlCol="false" tIns="50800" lIns="50800" bIns="50800" rIns="50800"/>
            <a:lstStyle/>
            <a:p>
              <a:pPr algn="ctr">
                <a:lnSpc>
                  <a:spcPts val="2280"/>
                </a:lnSpc>
              </a:pPr>
            </a:p>
          </p:txBody>
        </p:sp>
      </p:grpSp>
      <p:grpSp>
        <p:nvGrpSpPr>
          <p:cNvPr name="Group 7" id="7"/>
          <p:cNvGrpSpPr/>
          <p:nvPr/>
        </p:nvGrpSpPr>
        <p:grpSpPr>
          <a:xfrm rot="-5400000">
            <a:off x="11755330" y="1845284"/>
            <a:ext cx="13065341" cy="11432173"/>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DA95B">
                <a:alpha val="78824"/>
              </a:srgbClr>
            </a:solidFill>
          </p:spPr>
        </p:sp>
        <p:sp>
          <p:nvSpPr>
            <p:cNvPr name="TextBox 9" id="9"/>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0" id="10"/>
          <p:cNvGrpSpPr/>
          <p:nvPr/>
        </p:nvGrpSpPr>
        <p:grpSpPr>
          <a:xfrm rot="0">
            <a:off x="3360809" y="280775"/>
            <a:ext cx="13395279" cy="1495850"/>
            <a:chOff x="0" y="0"/>
            <a:chExt cx="11145330" cy="1244598"/>
          </a:xfrm>
        </p:grpSpPr>
        <p:sp>
          <p:nvSpPr>
            <p:cNvPr name="Freeform 11" id="11"/>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2" id="12"/>
            <p:cNvSpPr txBox="true"/>
            <p:nvPr/>
          </p:nvSpPr>
          <p:spPr>
            <a:xfrm>
              <a:off x="0" y="0"/>
              <a:ext cx="11145330" cy="1244598"/>
            </a:xfrm>
            <a:prstGeom prst="rect">
              <a:avLst/>
            </a:prstGeom>
          </p:spPr>
          <p:txBody>
            <a:bodyPr anchor="ctr" rtlCol="false" tIns="81407" lIns="81407" bIns="81407" rIns="81407"/>
            <a:lstStyle/>
            <a:p>
              <a:pPr algn="ctr">
                <a:lnSpc>
                  <a:spcPts val="7952"/>
                </a:lnSpc>
              </a:pPr>
              <a:r>
                <a:rPr lang="en-US" b="true" sz="6626" spc="52">
                  <a:solidFill>
                    <a:srgbClr val="D7AC54"/>
                  </a:solidFill>
                  <a:latin typeface="TT Phobos Bold"/>
                  <a:ea typeface="TT Phobos Bold"/>
                  <a:cs typeface="TT Phobos Bold"/>
                  <a:sym typeface="TT Phobos Bold"/>
                </a:rPr>
                <a:t>CONTENTS</a:t>
              </a:r>
            </a:p>
          </p:txBody>
        </p:sp>
      </p:grpSp>
      <p:grpSp>
        <p:nvGrpSpPr>
          <p:cNvPr name="Group 13" id="13"/>
          <p:cNvGrpSpPr/>
          <p:nvPr/>
        </p:nvGrpSpPr>
        <p:grpSpPr>
          <a:xfrm rot="0">
            <a:off x="4799455" y="3558541"/>
            <a:ext cx="1620239" cy="6454990"/>
            <a:chOff x="0" y="0"/>
            <a:chExt cx="368852" cy="1469497"/>
          </a:xfrm>
        </p:grpSpPr>
        <p:sp>
          <p:nvSpPr>
            <p:cNvPr name="Freeform 14" id="14"/>
            <p:cNvSpPr/>
            <p:nvPr/>
          </p:nvSpPr>
          <p:spPr>
            <a:xfrm flipH="false" flipV="false" rot="0">
              <a:off x="0" y="0"/>
              <a:ext cx="368852" cy="1469497"/>
            </a:xfrm>
            <a:custGeom>
              <a:avLst/>
              <a:gdLst/>
              <a:ahLst/>
              <a:cxnLst/>
              <a:rect r="r" b="b" t="t" l="l"/>
              <a:pathLst>
                <a:path h="1469497" w="368852">
                  <a:moveTo>
                    <a:pt x="0" y="0"/>
                  </a:moveTo>
                  <a:lnTo>
                    <a:pt x="368852" y="0"/>
                  </a:lnTo>
                  <a:lnTo>
                    <a:pt x="368852" y="1469497"/>
                  </a:lnTo>
                  <a:lnTo>
                    <a:pt x="0" y="1469497"/>
                  </a:lnTo>
                  <a:close/>
                </a:path>
              </a:pathLst>
            </a:custGeom>
            <a:solidFill>
              <a:srgbClr val="222F3A"/>
            </a:solidFill>
          </p:spPr>
        </p:sp>
        <p:sp>
          <p:nvSpPr>
            <p:cNvPr name="TextBox 15" id="15"/>
            <p:cNvSpPr txBox="true"/>
            <p:nvPr/>
          </p:nvSpPr>
          <p:spPr>
            <a:xfrm>
              <a:off x="0" y="-19050"/>
              <a:ext cx="368852" cy="1488547"/>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5067435" y="3773141"/>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01</a:t>
            </a:r>
          </a:p>
        </p:txBody>
      </p:sp>
      <p:sp>
        <p:nvSpPr>
          <p:cNvPr name="TextBox 17" id="17"/>
          <p:cNvSpPr txBox="true"/>
          <p:nvPr/>
        </p:nvSpPr>
        <p:spPr>
          <a:xfrm rot="0">
            <a:off x="5067435" y="4878907"/>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02</a:t>
            </a:r>
          </a:p>
        </p:txBody>
      </p:sp>
      <p:sp>
        <p:nvSpPr>
          <p:cNvPr name="TextBox 18" id="18"/>
          <p:cNvSpPr txBox="true"/>
          <p:nvPr/>
        </p:nvSpPr>
        <p:spPr>
          <a:xfrm rot="0">
            <a:off x="5067435" y="5927081"/>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03</a:t>
            </a:r>
          </a:p>
        </p:txBody>
      </p:sp>
      <p:sp>
        <p:nvSpPr>
          <p:cNvPr name="TextBox 19" id="19"/>
          <p:cNvSpPr txBox="true"/>
          <p:nvPr/>
        </p:nvSpPr>
        <p:spPr>
          <a:xfrm rot="0">
            <a:off x="5067435" y="7016805"/>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04</a:t>
            </a:r>
          </a:p>
        </p:txBody>
      </p:sp>
      <p:grpSp>
        <p:nvGrpSpPr>
          <p:cNvPr name="Group 20" id="20"/>
          <p:cNvGrpSpPr/>
          <p:nvPr/>
        </p:nvGrpSpPr>
        <p:grpSpPr>
          <a:xfrm rot="0">
            <a:off x="6740243" y="3908614"/>
            <a:ext cx="4876282" cy="584876"/>
            <a:chOff x="0" y="0"/>
            <a:chExt cx="31989749" cy="3836948"/>
          </a:xfrm>
        </p:grpSpPr>
        <p:sp>
          <p:nvSpPr>
            <p:cNvPr name="Freeform 21" id="21"/>
            <p:cNvSpPr/>
            <p:nvPr/>
          </p:nvSpPr>
          <p:spPr>
            <a:xfrm flipH="false" flipV="false" rot="0">
              <a:off x="0" y="0"/>
              <a:ext cx="31989750" cy="3836948"/>
            </a:xfrm>
            <a:custGeom>
              <a:avLst/>
              <a:gdLst/>
              <a:ahLst/>
              <a:cxnLst/>
              <a:rect r="r" b="b" t="t" l="l"/>
              <a:pathLst>
                <a:path h="3836948" w="31989750">
                  <a:moveTo>
                    <a:pt x="0" y="0"/>
                  </a:moveTo>
                  <a:lnTo>
                    <a:pt x="31989750" y="0"/>
                  </a:lnTo>
                  <a:lnTo>
                    <a:pt x="31989750" y="3836948"/>
                  </a:lnTo>
                  <a:lnTo>
                    <a:pt x="0" y="3836948"/>
                  </a:lnTo>
                  <a:close/>
                </a:path>
              </a:pathLst>
            </a:custGeom>
            <a:solidFill>
              <a:srgbClr val="000000">
                <a:alpha val="0"/>
              </a:srgbClr>
            </a:solidFill>
          </p:spPr>
        </p:sp>
        <p:sp>
          <p:nvSpPr>
            <p:cNvPr name="TextBox 22" id="22"/>
            <p:cNvSpPr txBox="true"/>
            <p:nvPr/>
          </p:nvSpPr>
          <p:spPr>
            <a:xfrm>
              <a:off x="0" y="0"/>
              <a:ext cx="31989749" cy="3836948"/>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PROJECT OVERVIEW</a:t>
              </a:r>
            </a:p>
          </p:txBody>
        </p:sp>
      </p:grpSp>
      <p:grpSp>
        <p:nvGrpSpPr>
          <p:cNvPr name="Group 23" id="23"/>
          <p:cNvGrpSpPr/>
          <p:nvPr/>
        </p:nvGrpSpPr>
        <p:grpSpPr>
          <a:xfrm rot="0">
            <a:off x="6740243" y="5053750"/>
            <a:ext cx="4876282" cy="584876"/>
            <a:chOff x="0" y="0"/>
            <a:chExt cx="31989749" cy="3836948"/>
          </a:xfrm>
        </p:grpSpPr>
        <p:sp>
          <p:nvSpPr>
            <p:cNvPr name="Freeform 24" id="24"/>
            <p:cNvSpPr/>
            <p:nvPr/>
          </p:nvSpPr>
          <p:spPr>
            <a:xfrm flipH="false" flipV="false" rot="0">
              <a:off x="0" y="0"/>
              <a:ext cx="31989750" cy="3836948"/>
            </a:xfrm>
            <a:custGeom>
              <a:avLst/>
              <a:gdLst/>
              <a:ahLst/>
              <a:cxnLst/>
              <a:rect r="r" b="b" t="t" l="l"/>
              <a:pathLst>
                <a:path h="3836948" w="31989750">
                  <a:moveTo>
                    <a:pt x="0" y="0"/>
                  </a:moveTo>
                  <a:lnTo>
                    <a:pt x="31989750" y="0"/>
                  </a:lnTo>
                  <a:lnTo>
                    <a:pt x="31989750" y="3836948"/>
                  </a:lnTo>
                  <a:lnTo>
                    <a:pt x="0" y="3836948"/>
                  </a:lnTo>
                  <a:close/>
                </a:path>
              </a:pathLst>
            </a:custGeom>
            <a:solidFill>
              <a:srgbClr val="000000">
                <a:alpha val="0"/>
              </a:srgbClr>
            </a:solidFill>
          </p:spPr>
        </p:sp>
        <p:sp>
          <p:nvSpPr>
            <p:cNvPr name="TextBox 25" id="25"/>
            <p:cNvSpPr txBox="true"/>
            <p:nvPr/>
          </p:nvSpPr>
          <p:spPr>
            <a:xfrm>
              <a:off x="0" y="0"/>
              <a:ext cx="31989749" cy="3836948"/>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INPUT AND OUTPUT</a:t>
              </a:r>
            </a:p>
          </p:txBody>
        </p:sp>
      </p:grpSp>
      <p:grpSp>
        <p:nvGrpSpPr>
          <p:cNvPr name="Group 26" id="26"/>
          <p:cNvGrpSpPr/>
          <p:nvPr/>
        </p:nvGrpSpPr>
        <p:grpSpPr>
          <a:xfrm rot="0">
            <a:off x="6740243" y="6142890"/>
            <a:ext cx="8250965" cy="676421"/>
            <a:chOff x="0" y="0"/>
            <a:chExt cx="28892604" cy="2368640"/>
          </a:xfrm>
        </p:grpSpPr>
        <p:sp>
          <p:nvSpPr>
            <p:cNvPr name="Freeform 27" id="27"/>
            <p:cNvSpPr/>
            <p:nvPr/>
          </p:nvSpPr>
          <p:spPr>
            <a:xfrm flipH="false" flipV="false" rot="0">
              <a:off x="0" y="0"/>
              <a:ext cx="28892602" cy="2368640"/>
            </a:xfrm>
            <a:custGeom>
              <a:avLst/>
              <a:gdLst/>
              <a:ahLst/>
              <a:cxnLst/>
              <a:rect r="r" b="b" t="t" l="l"/>
              <a:pathLst>
                <a:path h="2368640" w="28892602">
                  <a:moveTo>
                    <a:pt x="0" y="0"/>
                  </a:moveTo>
                  <a:lnTo>
                    <a:pt x="28892602" y="0"/>
                  </a:lnTo>
                  <a:lnTo>
                    <a:pt x="28892602" y="2368640"/>
                  </a:lnTo>
                  <a:lnTo>
                    <a:pt x="0" y="2368640"/>
                  </a:lnTo>
                  <a:close/>
                </a:path>
              </a:pathLst>
            </a:custGeom>
            <a:solidFill>
              <a:srgbClr val="000000">
                <a:alpha val="0"/>
              </a:srgbClr>
            </a:solidFill>
          </p:spPr>
        </p:sp>
        <p:sp>
          <p:nvSpPr>
            <p:cNvPr name="TextBox 28" id="28"/>
            <p:cNvSpPr txBox="true"/>
            <p:nvPr/>
          </p:nvSpPr>
          <p:spPr>
            <a:xfrm>
              <a:off x="0" y="0"/>
              <a:ext cx="28892604" cy="2368640"/>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ARCHITECTURE STRUCTURE</a:t>
              </a:r>
            </a:p>
          </p:txBody>
        </p:sp>
      </p:grpSp>
      <p:grpSp>
        <p:nvGrpSpPr>
          <p:cNvPr name="Group 29" id="29"/>
          <p:cNvGrpSpPr/>
          <p:nvPr/>
        </p:nvGrpSpPr>
        <p:grpSpPr>
          <a:xfrm rot="0">
            <a:off x="6740243" y="7181261"/>
            <a:ext cx="4515678" cy="584876"/>
            <a:chOff x="0" y="0"/>
            <a:chExt cx="29624089" cy="3836948"/>
          </a:xfrm>
        </p:grpSpPr>
        <p:sp>
          <p:nvSpPr>
            <p:cNvPr name="Freeform 30" id="30"/>
            <p:cNvSpPr/>
            <p:nvPr/>
          </p:nvSpPr>
          <p:spPr>
            <a:xfrm flipH="false" flipV="false" rot="0">
              <a:off x="0" y="0"/>
              <a:ext cx="29624089" cy="3836948"/>
            </a:xfrm>
            <a:custGeom>
              <a:avLst/>
              <a:gdLst/>
              <a:ahLst/>
              <a:cxnLst/>
              <a:rect r="r" b="b" t="t" l="l"/>
              <a:pathLst>
                <a:path h="3836948" w="29624089">
                  <a:moveTo>
                    <a:pt x="0" y="0"/>
                  </a:moveTo>
                  <a:lnTo>
                    <a:pt x="29624089" y="0"/>
                  </a:lnTo>
                  <a:lnTo>
                    <a:pt x="29624089" y="3836948"/>
                  </a:lnTo>
                  <a:lnTo>
                    <a:pt x="0" y="3836948"/>
                  </a:lnTo>
                  <a:close/>
                </a:path>
              </a:pathLst>
            </a:custGeom>
            <a:solidFill>
              <a:srgbClr val="000000">
                <a:alpha val="0"/>
              </a:srgbClr>
            </a:solidFill>
          </p:spPr>
        </p:sp>
        <p:sp>
          <p:nvSpPr>
            <p:cNvPr name="TextBox 31" id="31"/>
            <p:cNvSpPr txBox="true"/>
            <p:nvPr/>
          </p:nvSpPr>
          <p:spPr>
            <a:xfrm>
              <a:off x="0" y="0"/>
              <a:ext cx="29624089" cy="3836948"/>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MODELS AND API USED</a:t>
              </a:r>
            </a:p>
          </p:txBody>
        </p:sp>
      </p:grpSp>
      <p:sp>
        <p:nvSpPr>
          <p:cNvPr name="TextBox 32" id="32"/>
          <p:cNvSpPr txBox="true"/>
          <p:nvPr/>
        </p:nvSpPr>
        <p:spPr>
          <a:xfrm rot="0">
            <a:off x="5067435" y="8061412"/>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05</a:t>
            </a:r>
          </a:p>
        </p:txBody>
      </p:sp>
      <p:sp>
        <p:nvSpPr>
          <p:cNvPr name="TextBox 33" id="33"/>
          <p:cNvSpPr txBox="true"/>
          <p:nvPr/>
        </p:nvSpPr>
        <p:spPr>
          <a:xfrm rot="0">
            <a:off x="5067435" y="9106019"/>
            <a:ext cx="1084280" cy="749332"/>
          </a:xfrm>
          <a:prstGeom prst="rect">
            <a:avLst/>
          </a:prstGeom>
        </p:spPr>
        <p:txBody>
          <a:bodyPr anchor="t" rtlCol="false" tIns="0" lIns="0" bIns="0" rIns="0">
            <a:spAutoFit/>
          </a:bodyPr>
          <a:lstStyle/>
          <a:p>
            <a:pPr algn="ctr">
              <a:lnSpc>
                <a:spcPts val="5930"/>
              </a:lnSpc>
            </a:pPr>
            <a:r>
              <a:rPr lang="en-US" b="true" sz="4942" i="true">
                <a:solidFill>
                  <a:srgbClr val="C99731"/>
                </a:solidFill>
                <a:latin typeface="Oswald Bold"/>
                <a:ea typeface="Oswald Bold"/>
                <a:cs typeface="Oswald Bold"/>
                <a:sym typeface="Oswald Bold"/>
              </a:rPr>
              <a:t>06</a:t>
            </a:r>
          </a:p>
        </p:txBody>
      </p:sp>
      <p:grpSp>
        <p:nvGrpSpPr>
          <p:cNvPr name="Group 34" id="34"/>
          <p:cNvGrpSpPr/>
          <p:nvPr/>
        </p:nvGrpSpPr>
        <p:grpSpPr>
          <a:xfrm rot="0">
            <a:off x="6740243" y="8225868"/>
            <a:ext cx="4515678" cy="584876"/>
            <a:chOff x="0" y="0"/>
            <a:chExt cx="29624089" cy="3836948"/>
          </a:xfrm>
        </p:grpSpPr>
        <p:sp>
          <p:nvSpPr>
            <p:cNvPr name="Freeform 35" id="35"/>
            <p:cNvSpPr/>
            <p:nvPr/>
          </p:nvSpPr>
          <p:spPr>
            <a:xfrm flipH="false" flipV="false" rot="0">
              <a:off x="0" y="0"/>
              <a:ext cx="29624089" cy="3836948"/>
            </a:xfrm>
            <a:custGeom>
              <a:avLst/>
              <a:gdLst/>
              <a:ahLst/>
              <a:cxnLst/>
              <a:rect r="r" b="b" t="t" l="l"/>
              <a:pathLst>
                <a:path h="3836948" w="29624089">
                  <a:moveTo>
                    <a:pt x="0" y="0"/>
                  </a:moveTo>
                  <a:lnTo>
                    <a:pt x="29624089" y="0"/>
                  </a:lnTo>
                  <a:lnTo>
                    <a:pt x="29624089" y="3836948"/>
                  </a:lnTo>
                  <a:lnTo>
                    <a:pt x="0" y="3836948"/>
                  </a:lnTo>
                  <a:close/>
                </a:path>
              </a:pathLst>
            </a:custGeom>
            <a:solidFill>
              <a:srgbClr val="000000">
                <a:alpha val="0"/>
              </a:srgbClr>
            </a:solidFill>
          </p:spPr>
        </p:sp>
        <p:sp>
          <p:nvSpPr>
            <p:cNvPr name="TextBox 36" id="36"/>
            <p:cNvSpPr txBox="true"/>
            <p:nvPr/>
          </p:nvSpPr>
          <p:spPr>
            <a:xfrm>
              <a:off x="0" y="0"/>
              <a:ext cx="29624089" cy="3836948"/>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DEMO USE CASES</a:t>
              </a:r>
            </a:p>
          </p:txBody>
        </p:sp>
      </p:grpSp>
      <p:grpSp>
        <p:nvGrpSpPr>
          <p:cNvPr name="Group 37" id="37"/>
          <p:cNvGrpSpPr/>
          <p:nvPr/>
        </p:nvGrpSpPr>
        <p:grpSpPr>
          <a:xfrm rot="0">
            <a:off x="6740243" y="9270475"/>
            <a:ext cx="4515678" cy="584876"/>
            <a:chOff x="0" y="0"/>
            <a:chExt cx="29624089" cy="3836948"/>
          </a:xfrm>
        </p:grpSpPr>
        <p:sp>
          <p:nvSpPr>
            <p:cNvPr name="Freeform 38" id="38"/>
            <p:cNvSpPr/>
            <p:nvPr/>
          </p:nvSpPr>
          <p:spPr>
            <a:xfrm flipH="false" flipV="false" rot="0">
              <a:off x="0" y="0"/>
              <a:ext cx="29624089" cy="3836948"/>
            </a:xfrm>
            <a:custGeom>
              <a:avLst/>
              <a:gdLst/>
              <a:ahLst/>
              <a:cxnLst/>
              <a:rect r="r" b="b" t="t" l="l"/>
              <a:pathLst>
                <a:path h="3836948" w="29624089">
                  <a:moveTo>
                    <a:pt x="0" y="0"/>
                  </a:moveTo>
                  <a:lnTo>
                    <a:pt x="29624089" y="0"/>
                  </a:lnTo>
                  <a:lnTo>
                    <a:pt x="29624089" y="3836948"/>
                  </a:lnTo>
                  <a:lnTo>
                    <a:pt x="0" y="3836948"/>
                  </a:lnTo>
                  <a:close/>
                </a:path>
              </a:pathLst>
            </a:custGeom>
            <a:solidFill>
              <a:srgbClr val="000000">
                <a:alpha val="0"/>
              </a:srgbClr>
            </a:solidFill>
          </p:spPr>
        </p:sp>
        <p:sp>
          <p:nvSpPr>
            <p:cNvPr name="TextBox 39" id="39"/>
            <p:cNvSpPr txBox="true"/>
            <p:nvPr/>
          </p:nvSpPr>
          <p:spPr>
            <a:xfrm>
              <a:off x="0" y="0"/>
              <a:ext cx="29624089" cy="3836948"/>
            </a:xfrm>
            <a:prstGeom prst="rect">
              <a:avLst/>
            </a:prstGeom>
          </p:spPr>
          <p:txBody>
            <a:bodyPr anchor="t" rtlCol="false" tIns="0" lIns="0" bIns="0" rIns="0"/>
            <a:lstStyle/>
            <a:p>
              <a:pPr algn="l">
                <a:lnSpc>
                  <a:spcPts val="3215"/>
                </a:lnSpc>
              </a:pPr>
              <a:r>
                <a:rPr lang="en-US" b="true" sz="2679" spc="21">
                  <a:solidFill>
                    <a:srgbClr val="C99731"/>
                  </a:solidFill>
                  <a:latin typeface="TT Phobos Bold"/>
                  <a:ea typeface="TT Phobos Bold"/>
                  <a:cs typeface="TT Phobos Bold"/>
                  <a:sym typeface="TT Phobos Bold"/>
                </a:rPr>
                <a:t>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INTRODUCTION</a:t>
              </a:r>
            </a:p>
          </p:txBody>
        </p:sp>
      </p:grpSp>
      <p:grpSp>
        <p:nvGrpSpPr>
          <p:cNvPr name="Group 12" id="12"/>
          <p:cNvGrpSpPr/>
          <p:nvPr/>
        </p:nvGrpSpPr>
        <p:grpSpPr>
          <a:xfrm rot="0">
            <a:off x="0" y="3311538"/>
            <a:ext cx="10554346" cy="6769876"/>
            <a:chOff x="0" y="0"/>
            <a:chExt cx="14072461" cy="9026501"/>
          </a:xfrm>
        </p:grpSpPr>
        <p:sp>
          <p:nvSpPr>
            <p:cNvPr name="Freeform 13" id="13"/>
            <p:cNvSpPr/>
            <p:nvPr/>
          </p:nvSpPr>
          <p:spPr>
            <a:xfrm flipH="false" flipV="false" rot="0">
              <a:off x="0" y="0"/>
              <a:ext cx="14072462" cy="9026501"/>
            </a:xfrm>
            <a:custGeom>
              <a:avLst/>
              <a:gdLst/>
              <a:ahLst/>
              <a:cxnLst/>
              <a:rect r="r" b="b" t="t" l="l"/>
              <a:pathLst>
                <a:path h="9026501" w="14072462">
                  <a:moveTo>
                    <a:pt x="0" y="0"/>
                  </a:moveTo>
                  <a:lnTo>
                    <a:pt x="14072462" y="0"/>
                  </a:lnTo>
                  <a:lnTo>
                    <a:pt x="14072462" y="9026501"/>
                  </a:lnTo>
                  <a:lnTo>
                    <a:pt x="0" y="9026501"/>
                  </a:lnTo>
                  <a:close/>
                </a:path>
              </a:pathLst>
            </a:custGeom>
            <a:solidFill>
              <a:srgbClr val="000000">
                <a:alpha val="0"/>
              </a:srgbClr>
            </a:solidFill>
          </p:spPr>
        </p:sp>
        <p:sp>
          <p:nvSpPr>
            <p:cNvPr name="TextBox 14" id="14"/>
            <p:cNvSpPr txBox="true"/>
            <p:nvPr/>
          </p:nvSpPr>
          <p:spPr>
            <a:xfrm>
              <a:off x="0" y="0"/>
              <a:ext cx="14072461" cy="9026501"/>
            </a:xfrm>
            <a:prstGeom prst="rect">
              <a:avLst/>
            </a:prstGeom>
          </p:spPr>
          <p:txBody>
            <a:bodyPr anchor="t" rtlCol="false" tIns="0" lIns="0" bIns="0" rIns="0"/>
            <a:lstStyle/>
            <a:p>
              <a:pPr algn="l" marL="506736" indent="-253368" lvl="1">
                <a:lnSpc>
                  <a:spcPts val="3360"/>
                </a:lnSpc>
              </a:pPr>
              <a:r>
                <a:rPr lang="en-US" sz="2800" i="true" spc="22">
                  <a:solidFill>
                    <a:srgbClr val="000000"/>
                  </a:solidFill>
                  <a:latin typeface="TT Phobos Italics"/>
                  <a:ea typeface="TT Phobos Italics"/>
                  <a:cs typeface="TT Phobos Italics"/>
                  <a:sym typeface="TT Phobos Italics"/>
                </a:rPr>
                <a:t>                                  — Visual Campus Navigator is an AI-powered visual question-answering system that helps users identify and learn about various campus facilities through image-based queries. It uses Google’s Gemini 1.5 Flash, a multimodal large language model (LLM) capable of understanding both images and text. The system uniquely integrates model reasoning, RAG (Retrieval-Augmented Generation), and rule-based logic to provide accurate and context-aware responses. If the uploaded image does not belong to the campus, the model intelligently responds, “This doesn’t look like part of the campus,” ensuring robustness and reliability.</a:t>
              </a:r>
            </a:p>
          </p:txBody>
        </p:sp>
      </p:grpSp>
      <p:grpSp>
        <p:nvGrpSpPr>
          <p:cNvPr name="Group 15" id="15"/>
          <p:cNvGrpSpPr/>
          <p:nvPr/>
        </p:nvGrpSpPr>
        <p:grpSpPr>
          <a:xfrm rot="-5400000">
            <a:off x="10309815" y="4678615"/>
            <a:ext cx="12662411" cy="11079609"/>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7" id="17"/>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8" id="18"/>
          <p:cNvGrpSpPr/>
          <p:nvPr/>
        </p:nvGrpSpPr>
        <p:grpSpPr>
          <a:xfrm rot="0">
            <a:off x="0" y="9833271"/>
            <a:ext cx="18288000" cy="933448"/>
            <a:chOff x="0" y="0"/>
            <a:chExt cx="24384000" cy="1244598"/>
          </a:xfrm>
        </p:grpSpPr>
        <p:sp>
          <p:nvSpPr>
            <p:cNvPr name="Freeform 19" id="19"/>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20" id="20"/>
          <p:cNvGrpSpPr/>
          <p:nvPr/>
        </p:nvGrpSpPr>
        <p:grpSpPr>
          <a:xfrm rot="0">
            <a:off x="-184404" y="3194299"/>
            <a:ext cx="3893695" cy="952349"/>
            <a:chOff x="0" y="0"/>
            <a:chExt cx="19403980" cy="4745970"/>
          </a:xfrm>
        </p:grpSpPr>
        <p:sp>
          <p:nvSpPr>
            <p:cNvPr name="Freeform 21" id="21"/>
            <p:cNvSpPr/>
            <p:nvPr/>
          </p:nvSpPr>
          <p:spPr>
            <a:xfrm flipH="false" flipV="false" rot="0">
              <a:off x="0" y="0"/>
              <a:ext cx="19403980" cy="4745970"/>
            </a:xfrm>
            <a:custGeom>
              <a:avLst/>
              <a:gdLst/>
              <a:ahLst/>
              <a:cxnLst/>
              <a:rect r="r" b="b" t="t" l="l"/>
              <a:pathLst>
                <a:path h="4745970" w="19403980">
                  <a:moveTo>
                    <a:pt x="0" y="0"/>
                  </a:moveTo>
                  <a:lnTo>
                    <a:pt x="19403980" y="0"/>
                  </a:lnTo>
                  <a:lnTo>
                    <a:pt x="19403980" y="4745970"/>
                  </a:lnTo>
                  <a:lnTo>
                    <a:pt x="0" y="4745970"/>
                  </a:lnTo>
                  <a:close/>
                </a:path>
              </a:pathLst>
            </a:custGeom>
            <a:solidFill>
              <a:srgbClr val="000000">
                <a:alpha val="0"/>
              </a:srgbClr>
            </a:solidFill>
          </p:spPr>
        </p:sp>
        <p:sp>
          <p:nvSpPr>
            <p:cNvPr name="TextBox 22" id="22"/>
            <p:cNvSpPr txBox="true"/>
            <p:nvPr/>
          </p:nvSpPr>
          <p:spPr>
            <a:xfrm>
              <a:off x="0" y="-9525"/>
              <a:ext cx="19403980" cy="4755495"/>
            </a:xfrm>
            <a:prstGeom prst="rect">
              <a:avLst/>
            </a:prstGeom>
          </p:spPr>
          <p:txBody>
            <a:bodyPr anchor="t" rtlCol="false" tIns="0" lIns="0" bIns="0" rIns="0"/>
            <a:lstStyle/>
            <a:p>
              <a:pPr algn="l" marL="633416" indent="-316708" lvl="1">
                <a:lnSpc>
                  <a:spcPts val="4200"/>
                </a:lnSpc>
              </a:pPr>
              <a:r>
                <a:rPr lang="en-US" b="true" sz="3500" i="true" spc="27">
                  <a:solidFill>
                    <a:srgbClr val="000000"/>
                  </a:solidFill>
                  <a:latin typeface="TT Phobos Bold Italics"/>
                  <a:ea typeface="TT Phobos Bold Italics"/>
                  <a:cs typeface="TT Phobos Bold Italics"/>
                  <a:sym typeface="TT Phobos Bold Italics"/>
                </a:rPr>
                <a:t>CampusView</a:t>
              </a:r>
            </a:p>
          </p:txBody>
        </p:sp>
      </p:grpSp>
      <p:sp>
        <p:nvSpPr>
          <p:cNvPr name="Freeform 23" id="23"/>
          <p:cNvSpPr/>
          <p:nvPr/>
        </p:nvSpPr>
        <p:spPr>
          <a:xfrm flipH="false" flipV="false" rot="0">
            <a:off x="10554346" y="3412546"/>
            <a:ext cx="7457631" cy="5000344"/>
          </a:xfrm>
          <a:custGeom>
            <a:avLst/>
            <a:gdLst/>
            <a:ahLst/>
            <a:cxnLst/>
            <a:rect r="r" b="b" t="t" l="l"/>
            <a:pathLst>
              <a:path h="5000344" w="7457631">
                <a:moveTo>
                  <a:pt x="0" y="0"/>
                </a:moveTo>
                <a:lnTo>
                  <a:pt x="7457630" y="0"/>
                </a:lnTo>
                <a:lnTo>
                  <a:pt x="7457630" y="5000344"/>
                </a:lnTo>
                <a:lnTo>
                  <a:pt x="0" y="5000344"/>
                </a:lnTo>
                <a:lnTo>
                  <a:pt x="0" y="0"/>
                </a:lnTo>
                <a:close/>
              </a:path>
            </a:pathLst>
          </a:custGeom>
          <a:blipFill>
            <a:blip r:embed="rId4"/>
            <a:stretch>
              <a:fillRect l="-7946" t="0" r="-11253"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PROBLEM STATEMENT</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57647"/>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222515" y="2902173"/>
            <a:ext cx="13315819" cy="7657949"/>
            <a:chOff x="0" y="0"/>
            <a:chExt cx="17754425" cy="10210599"/>
          </a:xfrm>
        </p:grpSpPr>
        <p:sp>
          <p:nvSpPr>
            <p:cNvPr name="Freeform 18" id="18"/>
            <p:cNvSpPr/>
            <p:nvPr/>
          </p:nvSpPr>
          <p:spPr>
            <a:xfrm flipH="false" flipV="false" rot="0">
              <a:off x="0" y="0"/>
              <a:ext cx="17754426" cy="10210598"/>
            </a:xfrm>
            <a:custGeom>
              <a:avLst/>
              <a:gdLst/>
              <a:ahLst/>
              <a:cxnLst/>
              <a:rect r="r" b="b" t="t" l="l"/>
              <a:pathLst>
                <a:path h="10210598" w="17754426">
                  <a:moveTo>
                    <a:pt x="0" y="0"/>
                  </a:moveTo>
                  <a:lnTo>
                    <a:pt x="17754426" y="0"/>
                  </a:lnTo>
                  <a:lnTo>
                    <a:pt x="17754426" y="10210598"/>
                  </a:lnTo>
                  <a:lnTo>
                    <a:pt x="0" y="10210598"/>
                  </a:lnTo>
                  <a:close/>
                </a:path>
              </a:pathLst>
            </a:custGeom>
            <a:solidFill>
              <a:srgbClr val="000000">
                <a:alpha val="0"/>
              </a:srgbClr>
            </a:solidFill>
          </p:spPr>
        </p:sp>
        <p:sp>
          <p:nvSpPr>
            <p:cNvPr name="TextBox 19" id="19"/>
            <p:cNvSpPr txBox="true"/>
            <p:nvPr/>
          </p:nvSpPr>
          <p:spPr>
            <a:xfrm>
              <a:off x="0" y="0"/>
              <a:ext cx="17754425" cy="10210599"/>
            </a:xfrm>
            <a:prstGeom prst="rect">
              <a:avLst/>
            </a:prstGeom>
          </p:spPr>
          <p:txBody>
            <a:bodyPr anchor="t" rtlCol="false" tIns="0" lIns="0" bIns="0" rIns="0"/>
            <a:lstStyle/>
            <a:p>
              <a:pPr algn="l">
                <a:lnSpc>
                  <a:spcPts val="3360"/>
                </a:lnSpc>
              </a:pPr>
              <a:r>
                <a:rPr lang="en-US" sz="2800" i="true" spc="19">
                  <a:solidFill>
                    <a:srgbClr val="000000"/>
                  </a:solidFill>
                  <a:latin typeface="TT Phobos Italics"/>
                  <a:ea typeface="TT Phobos Italics"/>
                  <a:cs typeface="TT Phobos Italics"/>
                  <a:sym typeface="TT Phobos Italics"/>
                </a:rPr>
                <a:t>Visitors, students, and staff often find it challenging to identify campus buildings or facilities just by appearance. Existing systems rely heavily on textual or GPS data, which limits their accessibility and interactivity. The challenge is to create an AI system that can:</a:t>
              </a:r>
            </a:p>
            <a:p>
              <a:pPr algn="l">
                <a:lnSpc>
                  <a:spcPts val="3360"/>
                </a:lnSpc>
              </a:pPr>
            </a:p>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KEY POINTS</a:t>
              </a:r>
            </a:p>
            <a:p>
              <a:pPr algn="l">
                <a:lnSpc>
                  <a:spcPts val="3360"/>
                </a:lnSpc>
              </a:pPr>
            </a:p>
            <a:p>
              <a:pPr algn="l" marL="604528" indent="-302264"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Multimodal Reasoning: Understands both images and text queries.</a:t>
              </a:r>
            </a:p>
            <a:p>
              <a:pPr algn="l" marL="604528" indent="-302264"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RAG-based Retrieval: Fetches accurate facility data from structured local JSON.</a:t>
              </a:r>
            </a:p>
            <a:p>
              <a:pPr algn="l" marL="604528" indent="-302264"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Rule-based Logic: Ensures responses are restricted to known campus facilities.</a:t>
              </a:r>
            </a:p>
            <a:p>
              <a:pPr algn="l" marL="604528" indent="-302264"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Robust Integration: Combines LLM reasoning + custom data filtering + Gradio UI.</a:t>
              </a:r>
            </a:p>
            <a:p>
              <a:pPr algn="l" marL="604528" indent="-302264" lvl="1">
                <a:lnSpc>
                  <a:spcPts val="3360"/>
                </a:lnSpc>
                <a:buFont typeface="Arial"/>
                <a:buChar char="•"/>
              </a:pPr>
              <a:r>
                <a:rPr lang="en-US" sz="2800" i="true" spc="19">
                  <a:solidFill>
                    <a:srgbClr val="000000"/>
                  </a:solidFill>
                  <a:latin typeface="TT Phobos Italics"/>
                  <a:ea typeface="TT Phobos Italics"/>
                  <a:cs typeface="TT Phobos Italics"/>
                  <a:sym typeface="TT Phobos Italics"/>
                </a:rPr>
                <a:t>Edge-case Handling: Non-campus images trigger “This doesn’t look like part of the campus.”</a:t>
              </a:r>
            </a:p>
            <a:p>
              <a:pPr algn="l">
                <a:lnSpc>
                  <a:spcPts val="3360"/>
                </a:lnSpc>
              </a:pPr>
            </a:p>
            <a:p>
              <a:pPr algn="l">
                <a:lnSpc>
                  <a:spcPts val="3360"/>
                </a:lnSpc>
              </a:pPr>
            </a:p>
          </p:txBody>
        </p:sp>
      </p:grpSp>
      <p:sp>
        <p:nvSpPr>
          <p:cNvPr name="Freeform 20" id="20"/>
          <p:cNvSpPr/>
          <p:nvPr/>
        </p:nvSpPr>
        <p:spPr>
          <a:xfrm flipH="false" flipV="false" rot="0">
            <a:off x="14095551" y="2472691"/>
            <a:ext cx="4069005" cy="5827550"/>
          </a:xfrm>
          <a:custGeom>
            <a:avLst/>
            <a:gdLst/>
            <a:ahLst/>
            <a:cxnLst/>
            <a:rect r="r" b="b" t="t" l="l"/>
            <a:pathLst>
              <a:path h="5827550" w="4069005">
                <a:moveTo>
                  <a:pt x="0" y="0"/>
                </a:moveTo>
                <a:lnTo>
                  <a:pt x="4069005" y="0"/>
                </a:lnTo>
                <a:lnTo>
                  <a:pt x="4069005" y="5827551"/>
                </a:lnTo>
                <a:lnTo>
                  <a:pt x="0" y="5827551"/>
                </a:lnTo>
                <a:lnTo>
                  <a:pt x="0" y="0"/>
                </a:lnTo>
                <a:close/>
              </a:path>
            </a:pathLst>
          </a:custGeom>
          <a:blipFill>
            <a:blip r:embed="rId4">
              <a:alphaModFix amt="8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INPUT  &amp;  OUTPUT</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57647"/>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326196" y="2984469"/>
            <a:ext cx="14488537" cy="2440338"/>
            <a:chOff x="0" y="0"/>
            <a:chExt cx="19318049" cy="3253785"/>
          </a:xfrm>
        </p:grpSpPr>
        <p:sp>
          <p:nvSpPr>
            <p:cNvPr name="Freeform 18" id="18"/>
            <p:cNvSpPr/>
            <p:nvPr/>
          </p:nvSpPr>
          <p:spPr>
            <a:xfrm flipH="false" flipV="false" rot="0">
              <a:off x="0" y="0"/>
              <a:ext cx="19318050" cy="3253785"/>
            </a:xfrm>
            <a:custGeom>
              <a:avLst/>
              <a:gdLst/>
              <a:ahLst/>
              <a:cxnLst/>
              <a:rect r="r" b="b" t="t" l="l"/>
              <a:pathLst>
                <a:path h="3253785" w="19318050">
                  <a:moveTo>
                    <a:pt x="0" y="0"/>
                  </a:moveTo>
                  <a:lnTo>
                    <a:pt x="19318050" y="0"/>
                  </a:lnTo>
                  <a:lnTo>
                    <a:pt x="19318050" y="3253785"/>
                  </a:lnTo>
                  <a:lnTo>
                    <a:pt x="0" y="3253785"/>
                  </a:lnTo>
                  <a:close/>
                </a:path>
              </a:pathLst>
            </a:custGeom>
            <a:solidFill>
              <a:srgbClr val="000000">
                <a:alpha val="0"/>
              </a:srgbClr>
            </a:solidFill>
          </p:spPr>
        </p:sp>
        <p:sp>
          <p:nvSpPr>
            <p:cNvPr name="TextBox 19" id="19"/>
            <p:cNvSpPr txBox="true"/>
            <p:nvPr/>
          </p:nvSpPr>
          <p:spPr>
            <a:xfrm>
              <a:off x="0" y="-9525"/>
              <a:ext cx="19318049" cy="3263310"/>
            </a:xfrm>
            <a:prstGeom prst="rect">
              <a:avLst/>
            </a:prstGeom>
          </p:spPr>
          <p:txBody>
            <a:bodyPr anchor="t" rtlCol="false" tIns="0" lIns="0" bIns="0" rIns="0"/>
            <a:lstStyle/>
            <a:p>
              <a:pPr algn="l" marL="452445" indent="-226223"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Multimodal Inputs: The system accepts both visual (image) and textual (query) data.</a:t>
              </a:r>
            </a:p>
            <a:p>
              <a:pPr algn="l" marL="452445" indent="-226223"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Image Input: The uploaded image (e.g., canteen.jpg, lab.jpg, gym.jpg)</a:t>
              </a:r>
            </a:p>
            <a:p>
              <a:pPr algn="l" marL="452445" indent="-226223"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Text Query Input: The user provides a natural language query.</a:t>
              </a:r>
            </a:p>
            <a:p>
              <a:pPr algn="l" marL="452445" indent="-226223" lvl="1">
                <a:lnSpc>
                  <a:spcPts val="3000"/>
                </a:lnSpc>
                <a:buFont typeface="Arial"/>
                <a:buChar char="•"/>
              </a:pPr>
              <a:r>
                <a:rPr lang="en-US" sz="2500" i="true" spc="19">
                  <a:solidFill>
                    <a:srgbClr val="000000"/>
                  </a:solidFill>
                  <a:latin typeface="TT Phobos Italics"/>
                  <a:ea typeface="TT Phobos Italics"/>
                  <a:cs typeface="TT Phobos Italics"/>
                  <a:sym typeface="TT Phobos Italics"/>
                </a:rPr>
                <a:t>The m</a:t>
              </a:r>
              <a:r>
                <a:rPr lang="en-US" sz="2500" i="true" spc="19">
                  <a:solidFill>
                    <a:srgbClr val="000000"/>
                  </a:solidFill>
                  <a:latin typeface="TT Phobos Italics"/>
                  <a:ea typeface="TT Phobos Italics"/>
                  <a:cs typeface="TT Phobos Italics"/>
                  <a:sym typeface="TT Phobos Italics"/>
                </a:rPr>
                <a:t>odel combines vision-language understanding to identify the facility and retrieve relevant information.</a:t>
              </a:r>
            </a:p>
            <a:p>
              <a:pPr algn="l">
                <a:lnSpc>
                  <a:spcPts val="3000"/>
                </a:lnSpc>
              </a:pPr>
            </a:p>
          </p:txBody>
        </p:sp>
      </p:grpSp>
      <p:grpSp>
        <p:nvGrpSpPr>
          <p:cNvPr name="Group 20" id="20"/>
          <p:cNvGrpSpPr/>
          <p:nvPr/>
        </p:nvGrpSpPr>
        <p:grpSpPr>
          <a:xfrm rot="0">
            <a:off x="563880" y="2266951"/>
            <a:ext cx="1744418" cy="593104"/>
            <a:chOff x="0" y="0"/>
            <a:chExt cx="2325891" cy="790805"/>
          </a:xfrm>
        </p:grpSpPr>
        <p:sp>
          <p:nvSpPr>
            <p:cNvPr name="Freeform 21" id="21"/>
            <p:cNvSpPr/>
            <p:nvPr/>
          </p:nvSpPr>
          <p:spPr>
            <a:xfrm flipH="false" flipV="false" rot="0">
              <a:off x="0" y="0"/>
              <a:ext cx="2325892" cy="790805"/>
            </a:xfrm>
            <a:custGeom>
              <a:avLst/>
              <a:gdLst/>
              <a:ahLst/>
              <a:cxnLst/>
              <a:rect r="r" b="b" t="t" l="l"/>
              <a:pathLst>
                <a:path h="790805" w="2325892">
                  <a:moveTo>
                    <a:pt x="0" y="0"/>
                  </a:moveTo>
                  <a:lnTo>
                    <a:pt x="2325892" y="0"/>
                  </a:lnTo>
                  <a:lnTo>
                    <a:pt x="2325892" y="790805"/>
                  </a:lnTo>
                  <a:lnTo>
                    <a:pt x="0" y="790805"/>
                  </a:lnTo>
                  <a:close/>
                </a:path>
              </a:pathLst>
            </a:custGeom>
            <a:solidFill>
              <a:srgbClr val="000000">
                <a:alpha val="0"/>
              </a:srgbClr>
            </a:solidFill>
          </p:spPr>
        </p:sp>
        <p:sp>
          <p:nvSpPr>
            <p:cNvPr name="TextBox 22" id="22"/>
            <p:cNvSpPr txBox="true"/>
            <p:nvPr/>
          </p:nvSpPr>
          <p:spPr>
            <a:xfrm>
              <a:off x="0" y="0"/>
              <a:ext cx="2325891" cy="790805"/>
            </a:xfrm>
            <a:prstGeom prst="rect">
              <a:avLst/>
            </a:prstGeom>
          </p:spPr>
          <p:txBody>
            <a:bodyPr anchor="t" rtlCol="false" tIns="0" lIns="0" bIns="0" rIns="0"/>
            <a:lstStyle/>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Inputs</a:t>
              </a:r>
            </a:p>
          </p:txBody>
        </p:sp>
      </p:grpSp>
      <p:grpSp>
        <p:nvGrpSpPr>
          <p:cNvPr name="Group 23" id="23"/>
          <p:cNvGrpSpPr/>
          <p:nvPr/>
        </p:nvGrpSpPr>
        <p:grpSpPr>
          <a:xfrm rot="0">
            <a:off x="563880" y="5472432"/>
            <a:ext cx="2485082" cy="593104"/>
            <a:chOff x="0" y="0"/>
            <a:chExt cx="3313443" cy="790805"/>
          </a:xfrm>
        </p:grpSpPr>
        <p:sp>
          <p:nvSpPr>
            <p:cNvPr name="Freeform 24" id="24"/>
            <p:cNvSpPr/>
            <p:nvPr/>
          </p:nvSpPr>
          <p:spPr>
            <a:xfrm flipH="false" flipV="false" rot="0">
              <a:off x="0" y="0"/>
              <a:ext cx="3313443" cy="790805"/>
            </a:xfrm>
            <a:custGeom>
              <a:avLst/>
              <a:gdLst/>
              <a:ahLst/>
              <a:cxnLst/>
              <a:rect r="r" b="b" t="t" l="l"/>
              <a:pathLst>
                <a:path h="790805" w="3313443">
                  <a:moveTo>
                    <a:pt x="0" y="0"/>
                  </a:moveTo>
                  <a:lnTo>
                    <a:pt x="3313443" y="0"/>
                  </a:lnTo>
                  <a:lnTo>
                    <a:pt x="3313443" y="790805"/>
                  </a:lnTo>
                  <a:lnTo>
                    <a:pt x="0" y="790805"/>
                  </a:lnTo>
                  <a:close/>
                </a:path>
              </a:pathLst>
            </a:custGeom>
            <a:solidFill>
              <a:srgbClr val="000000">
                <a:alpha val="0"/>
              </a:srgbClr>
            </a:solidFill>
          </p:spPr>
        </p:sp>
        <p:sp>
          <p:nvSpPr>
            <p:cNvPr name="TextBox 25" id="25"/>
            <p:cNvSpPr txBox="true"/>
            <p:nvPr/>
          </p:nvSpPr>
          <p:spPr>
            <a:xfrm>
              <a:off x="0" y="0"/>
              <a:ext cx="3313443" cy="790805"/>
            </a:xfrm>
            <a:prstGeom prst="rect">
              <a:avLst/>
            </a:prstGeom>
          </p:spPr>
          <p:txBody>
            <a:bodyPr anchor="t" rtlCol="false" tIns="0" lIns="0" bIns="0" rIns="0"/>
            <a:lstStyle/>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Processing</a:t>
              </a:r>
            </a:p>
          </p:txBody>
        </p:sp>
      </p:grpSp>
      <p:grpSp>
        <p:nvGrpSpPr>
          <p:cNvPr name="Group 26" id="26"/>
          <p:cNvGrpSpPr/>
          <p:nvPr/>
        </p:nvGrpSpPr>
        <p:grpSpPr>
          <a:xfrm rot="0">
            <a:off x="563880" y="8340035"/>
            <a:ext cx="2485082" cy="593104"/>
            <a:chOff x="0" y="0"/>
            <a:chExt cx="3313443" cy="790805"/>
          </a:xfrm>
        </p:grpSpPr>
        <p:sp>
          <p:nvSpPr>
            <p:cNvPr name="Freeform 27" id="27"/>
            <p:cNvSpPr/>
            <p:nvPr/>
          </p:nvSpPr>
          <p:spPr>
            <a:xfrm flipH="false" flipV="false" rot="0">
              <a:off x="0" y="0"/>
              <a:ext cx="3313443" cy="790805"/>
            </a:xfrm>
            <a:custGeom>
              <a:avLst/>
              <a:gdLst/>
              <a:ahLst/>
              <a:cxnLst/>
              <a:rect r="r" b="b" t="t" l="l"/>
              <a:pathLst>
                <a:path h="790805" w="3313443">
                  <a:moveTo>
                    <a:pt x="0" y="0"/>
                  </a:moveTo>
                  <a:lnTo>
                    <a:pt x="3313443" y="0"/>
                  </a:lnTo>
                  <a:lnTo>
                    <a:pt x="3313443" y="790805"/>
                  </a:lnTo>
                  <a:lnTo>
                    <a:pt x="0" y="790805"/>
                  </a:lnTo>
                  <a:close/>
                </a:path>
              </a:pathLst>
            </a:custGeom>
            <a:solidFill>
              <a:srgbClr val="000000">
                <a:alpha val="0"/>
              </a:srgbClr>
            </a:solidFill>
          </p:spPr>
        </p:sp>
        <p:sp>
          <p:nvSpPr>
            <p:cNvPr name="TextBox 28" id="28"/>
            <p:cNvSpPr txBox="true"/>
            <p:nvPr/>
          </p:nvSpPr>
          <p:spPr>
            <a:xfrm>
              <a:off x="0" y="0"/>
              <a:ext cx="3313443" cy="790805"/>
            </a:xfrm>
            <a:prstGeom prst="rect">
              <a:avLst/>
            </a:prstGeom>
          </p:spPr>
          <p:txBody>
            <a:bodyPr anchor="t" rtlCol="false" tIns="0" lIns="0" bIns="0" rIns="0"/>
            <a:lstStyle/>
            <a:p>
              <a:pPr algn="l">
                <a:lnSpc>
                  <a:spcPts val="3360"/>
                </a:lnSpc>
              </a:pPr>
              <a:r>
                <a:rPr lang="en-US" b="true" sz="2800" i="true" spc="19">
                  <a:solidFill>
                    <a:srgbClr val="000000"/>
                  </a:solidFill>
                  <a:latin typeface="TT Phobos Bold Italics"/>
                  <a:ea typeface="TT Phobos Bold Italics"/>
                  <a:cs typeface="TT Phobos Bold Italics"/>
                  <a:sym typeface="TT Phobos Bold Italics"/>
                </a:rPr>
                <a:t>Output</a:t>
              </a:r>
            </a:p>
          </p:txBody>
        </p:sp>
      </p:grpSp>
      <p:grpSp>
        <p:nvGrpSpPr>
          <p:cNvPr name="Group 29" id="29"/>
          <p:cNvGrpSpPr/>
          <p:nvPr/>
        </p:nvGrpSpPr>
        <p:grpSpPr>
          <a:xfrm rot="0">
            <a:off x="326196" y="8971239"/>
            <a:ext cx="14488537" cy="784709"/>
            <a:chOff x="0" y="0"/>
            <a:chExt cx="19318049" cy="1046279"/>
          </a:xfrm>
        </p:grpSpPr>
        <p:sp>
          <p:nvSpPr>
            <p:cNvPr name="Freeform 30" id="30"/>
            <p:cNvSpPr/>
            <p:nvPr/>
          </p:nvSpPr>
          <p:spPr>
            <a:xfrm flipH="false" flipV="false" rot="0">
              <a:off x="0" y="0"/>
              <a:ext cx="19318050" cy="1046279"/>
            </a:xfrm>
            <a:custGeom>
              <a:avLst/>
              <a:gdLst/>
              <a:ahLst/>
              <a:cxnLst/>
              <a:rect r="r" b="b" t="t" l="l"/>
              <a:pathLst>
                <a:path h="1046279" w="19318050">
                  <a:moveTo>
                    <a:pt x="0" y="0"/>
                  </a:moveTo>
                  <a:lnTo>
                    <a:pt x="19318050" y="0"/>
                  </a:lnTo>
                  <a:lnTo>
                    <a:pt x="19318050" y="1046279"/>
                  </a:lnTo>
                  <a:lnTo>
                    <a:pt x="0" y="1046279"/>
                  </a:lnTo>
                  <a:close/>
                </a:path>
              </a:pathLst>
            </a:custGeom>
            <a:solidFill>
              <a:srgbClr val="000000">
                <a:alpha val="0"/>
              </a:srgbClr>
            </a:solidFill>
          </p:spPr>
        </p:sp>
        <p:sp>
          <p:nvSpPr>
            <p:cNvPr name="TextBox 31" id="31"/>
            <p:cNvSpPr txBox="true"/>
            <p:nvPr/>
          </p:nvSpPr>
          <p:spPr>
            <a:xfrm>
              <a:off x="0" y="-9525"/>
              <a:ext cx="19318049" cy="1055804"/>
            </a:xfrm>
            <a:prstGeom prst="rect">
              <a:avLst/>
            </a:prstGeom>
          </p:spPr>
          <p:txBody>
            <a:bodyPr anchor="t" rtlCol="false" tIns="0" lIns="0" bIns="0" rIns="0"/>
            <a:lstStyle/>
            <a:p>
              <a:pPr algn="l" marL="539759" indent="-269880"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Displays information such as facility name, timings, sections, and description.</a:t>
              </a:r>
            </a:p>
          </p:txBody>
        </p:sp>
      </p:grpSp>
      <p:grpSp>
        <p:nvGrpSpPr>
          <p:cNvPr name="Group 32" id="32"/>
          <p:cNvGrpSpPr/>
          <p:nvPr/>
        </p:nvGrpSpPr>
        <p:grpSpPr>
          <a:xfrm rot="0">
            <a:off x="326196" y="6151261"/>
            <a:ext cx="14488537" cy="2045899"/>
            <a:chOff x="0" y="0"/>
            <a:chExt cx="19318049" cy="2727865"/>
          </a:xfrm>
        </p:grpSpPr>
        <p:sp>
          <p:nvSpPr>
            <p:cNvPr name="Freeform 33" id="33"/>
            <p:cNvSpPr/>
            <p:nvPr/>
          </p:nvSpPr>
          <p:spPr>
            <a:xfrm flipH="false" flipV="false" rot="0">
              <a:off x="0" y="0"/>
              <a:ext cx="19318050" cy="2727865"/>
            </a:xfrm>
            <a:custGeom>
              <a:avLst/>
              <a:gdLst/>
              <a:ahLst/>
              <a:cxnLst/>
              <a:rect r="r" b="b" t="t" l="l"/>
              <a:pathLst>
                <a:path h="2727865" w="19318050">
                  <a:moveTo>
                    <a:pt x="0" y="0"/>
                  </a:moveTo>
                  <a:lnTo>
                    <a:pt x="19318050" y="0"/>
                  </a:lnTo>
                  <a:lnTo>
                    <a:pt x="19318050" y="2727865"/>
                  </a:lnTo>
                  <a:lnTo>
                    <a:pt x="0" y="2727865"/>
                  </a:lnTo>
                  <a:close/>
                </a:path>
              </a:pathLst>
            </a:custGeom>
            <a:solidFill>
              <a:srgbClr val="000000">
                <a:alpha val="0"/>
              </a:srgbClr>
            </a:solidFill>
          </p:spPr>
        </p:sp>
        <p:sp>
          <p:nvSpPr>
            <p:cNvPr name="TextBox 34" id="34"/>
            <p:cNvSpPr txBox="true"/>
            <p:nvPr/>
          </p:nvSpPr>
          <p:spPr>
            <a:xfrm>
              <a:off x="0" y="-9525"/>
              <a:ext cx="19318049" cy="2737390"/>
            </a:xfrm>
            <a:prstGeom prst="rect">
              <a:avLst/>
            </a:prstGeom>
          </p:spPr>
          <p:txBody>
            <a:bodyPr anchor="t" rtlCol="false" tIns="0" lIns="0" bIns="0" rIns="0"/>
            <a:lstStyle/>
            <a:p>
              <a:pPr algn="l" marL="452445" indent="-226223" lvl="1">
                <a:lnSpc>
                  <a:spcPts val="3000"/>
                </a:lnSpc>
                <a:buFont typeface="Arial"/>
                <a:buChar char="•"/>
              </a:pPr>
              <a:r>
                <a:rPr lang="en-US" sz="2500" i="true" spc="17">
                  <a:solidFill>
                    <a:srgbClr val="000000"/>
                  </a:solidFill>
                  <a:latin typeface="TT Phobos Italics"/>
                  <a:ea typeface="TT Phobos Italics"/>
                  <a:cs typeface="TT Phobos Italics"/>
                  <a:sym typeface="TT Phobos Italics"/>
                </a:rPr>
                <a:t>The generated caption acts as a semantic key and is compared with a local knowledge base (JSON) using the RAG (Retrieval-Augm</a:t>
              </a:r>
              <a:r>
                <a:rPr lang="en-US" sz="2500" i="true" spc="17">
                  <a:solidFill>
                    <a:srgbClr val="000000"/>
                  </a:solidFill>
                  <a:latin typeface="TT Phobos Italics"/>
                  <a:ea typeface="TT Phobos Italics"/>
                  <a:cs typeface="TT Phobos Italics"/>
                  <a:sym typeface="TT Phobos Italics"/>
                </a:rPr>
                <a:t>ented Generation) technique.</a:t>
              </a:r>
            </a:p>
            <a:p>
              <a:pPr algn="l" marL="452445" indent="-226223" lvl="1">
                <a:lnSpc>
                  <a:spcPts val="3000"/>
                </a:lnSpc>
                <a:buFont typeface="Arial"/>
                <a:buChar char="•"/>
              </a:pPr>
              <a:r>
                <a:rPr lang="en-US" sz="2500" i="true" spc="19">
                  <a:solidFill>
                    <a:srgbClr val="000000"/>
                  </a:solidFill>
                  <a:latin typeface="TT Phobos Italics"/>
                  <a:ea typeface="TT Phobos Italics"/>
                  <a:cs typeface="TT Phobos Italics"/>
                  <a:sym typeface="TT Phobos Italics"/>
                </a:rPr>
                <a:t>The backend logic (Flask + Python) integrates</a:t>
              </a:r>
              <a:r>
                <a:rPr lang="en-US" sz="2500" i="true" spc="19">
                  <a:solidFill>
                    <a:srgbClr val="000000"/>
                  </a:solidFill>
                  <a:latin typeface="TT Phobos Italics"/>
                  <a:ea typeface="TT Phobos Italics"/>
                  <a:cs typeface="TT Phobos Italics"/>
                  <a:sym typeface="TT Phobos Italics"/>
                </a:rPr>
                <a:t> m</a:t>
              </a:r>
              <a:r>
                <a:rPr lang="en-US" sz="2500" i="true" spc="19">
                  <a:solidFill>
                    <a:srgbClr val="000000"/>
                  </a:solidFill>
                  <a:latin typeface="TT Phobos Italics"/>
                  <a:ea typeface="TT Phobos Italics"/>
                  <a:cs typeface="TT Phobos Italics"/>
                  <a:sym typeface="TT Phobos Italics"/>
                </a:rPr>
                <a:t>odel reasoning, RAG filtering, and custom rule-based validation to ensure accurate responses.</a:t>
              </a:r>
            </a:p>
            <a:p>
              <a:pPr algn="l">
                <a:lnSpc>
                  <a:spcPts val="3000"/>
                </a:lnSpc>
              </a:pPr>
            </a:p>
          </p:txBody>
        </p:sp>
      </p:grpSp>
      <p:sp>
        <p:nvSpPr>
          <p:cNvPr name="Freeform 35" id="35"/>
          <p:cNvSpPr/>
          <p:nvPr/>
        </p:nvSpPr>
        <p:spPr>
          <a:xfrm flipH="false" flipV="false" rot="0">
            <a:off x="1945173" y="2171790"/>
            <a:ext cx="678318" cy="519221"/>
          </a:xfrm>
          <a:custGeom>
            <a:avLst/>
            <a:gdLst/>
            <a:ahLst/>
            <a:cxnLst/>
            <a:rect r="r" b="b" t="t" l="l"/>
            <a:pathLst>
              <a:path h="519221" w="678318">
                <a:moveTo>
                  <a:pt x="0" y="0"/>
                </a:moveTo>
                <a:lnTo>
                  <a:pt x="678318" y="0"/>
                </a:lnTo>
                <a:lnTo>
                  <a:pt x="678318" y="519221"/>
                </a:lnTo>
                <a:lnTo>
                  <a:pt x="0" y="519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2673465" y="5424807"/>
            <a:ext cx="556355" cy="640729"/>
          </a:xfrm>
          <a:custGeom>
            <a:avLst/>
            <a:gdLst/>
            <a:ahLst/>
            <a:cxnLst/>
            <a:rect r="r" b="b" t="t" l="l"/>
            <a:pathLst>
              <a:path h="640729" w="556355">
                <a:moveTo>
                  <a:pt x="0" y="0"/>
                </a:moveTo>
                <a:lnTo>
                  <a:pt x="556355" y="0"/>
                </a:lnTo>
                <a:lnTo>
                  <a:pt x="556355" y="640729"/>
                </a:lnTo>
                <a:lnTo>
                  <a:pt x="0" y="6407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1955006" y="8206685"/>
            <a:ext cx="668485" cy="650254"/>
          </a:xfrm>
          <a:custGeom>
            <a:avLst/>
            <a:gdLst/>
            <a:ahLst/>
            <a:cxnLst/>
            <a:rect r="r" b="b" t="t" l="l"/>
            <a:pathLst>
              <a:path h="650254" w="668485">
                <a:moveTo>
                  <a:pt x="0" y="0"/>
                </a:moveTo>
                <a:lnTo>
                  <a:pt x="668485" y="0"/>
                </a:lnTo>
                <a:lnTo>
                  <a:pt x="668485" y="650254"/>
                </a:lnTo>
                <a:lnTo>
                  <a:pt x="0" y="650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FRONTEND</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222515" y="2981254"/>
            <a:ext cx="11165684" cy="5963871"/>
            <a:chOff x="0" y="0"/>
            <a:chExt cx="14887579" cy="7951828"/>
          </a:xfrm>
        </p:grpSpPr>
        <p:sp>
          <p:nvSpPr>
            <p:cNvPr name="Freeform 18" id="18"/>
            <p:cNvSpPr/>
            <p:nvPr/>
          </p:nvSpPr>
          <p:spPr>
            <a:xfrm flipH="false" flipV="false" rot="0">
              <a:off x="0" y="0"/>
              <a:ext cx="14887580" cy="7951828"/>
            </a:xfrm>
            <a:custGeom>
              <a:avLst/>
              <a:gdLst/>
              <a:ahLst/>
              <a:cxnLst/>
              <a:rect r="r" b="b" t="t" l="l"/>
              <a:pathLst>
                <a:path h="7951828" w="14887580">
                  <a:moveTo>
                    <a:pt x="0" y="0"/>
                  </a:moveTo>
                  <a:lnTo>
                    <a:pt x="14887580" y="0"/>
                  </a:lnTo>
                  <a:lnTo>
                    <a:pt x="14887580" y="7951828"/>
                  </a:lnTo>
                  <a:lnTo>
                    <a:pt x="0" y="7951828"/>
                  </a:lnTo>
                  <a:close/>
                </a:path>
              </a:pathLst>
            </a:custGeom>
            <a:solidFill>
              <a:srgbClr val="000000">
                <a:alpha val="0"/>
              </a:srgbClr>
            </a:solidFill>
          </p:spPr>
        </p:sp>
        <p:sp>
          <p:nvSpPr>
            <p:cNvPr name="TextBox 19" id="19"/>
            <p:cNvSpPr txBox="true"/>
            <p:nvPr/>
          </p:nvSpPr>
          <p:spPr>
            <a:xfrm>
              <a:off x="0" y="0"/>
              <a:ext cx="14887579" cy="7951828"/>
            </a:xfrm>
            <a:prstGeom prst="rect">
              <a:avLst/>
            </a:prstGeom>
          </p:spPr>
          <p:txBody>
            <a:bodyPr anchor="t" rtlCol="false" tIns="0" lIns="0" bIns="0" rIns="0"/>
            <a:lstStyle/>
            <a:p>
              <a:pPr algn="l">
                <a:lnSpc>
                  <a:spcPts val="3120"/>
                </a:lnSpc>
              </a:pPr>
              <a:r>
                <a:rPr lang="en-US" sz="2600" spc="18">
                  <a:solidFill>
                    <a:srgbClr val="000000"/>
                  </a:solidFill>
                  <a:latin typeface="TT Phobos"/>
                  <a:ea typeface="TT Phobos"/>
                  <a:cs typeface="TT Phobos"/>
                  <a:sym typeface="TT Phobos"/>
                </a:rPr>
                <a:t>The</a:t>
              </a:r>
              <a:r>
                <a:rPr lang="en-US" sz="2600" spc="18">
                  <a:solidFill>
                    <a:srgbClr val="000000"/>
                  </a:solidFill>
                  <a:latin typeface="TT Phobos"/>
                  <a:ea typeface="TT Phobos"/>
                  <a:cs typeface="TT Phobos"/>
                  <a:sym typeface="TT Phobos"/>
                </a:rPr>
                <a:t> frontend is built using Gradio, which provides an interactive and user-friendly web interface.</a:t>
              </a:r>
            </a:p>
            <a:p>
              <a:pPr algn="l">
                <a:lnSpc>
                  <a:spcPts val="3120"/>
                </a:lnSpc>
              </a:pPr>
            </a:p>
            <a:p>
              <a:pPr algn="l">
                <a:lnSpc>
                  <a:spcPts val="3120"/>
                </a:lnSpc>
              </a:pPr>
              <a:r>
                <a:rPr lang="en-US" sz="2600" spc="18">
                  <a:solidFill>
                    <a:srgbClr val="000000"/>
                  </a:solidFill>
                  <a:latin typeface="TT Phobos"/>
                  <a:ea typeface="TT Phobos"/>
                  <a:cs typeface="TT Phobos"/>
                  <a:sym typeface="TT Phobos"/>
                </a:rPr>
                <a:t> Users can:</a:t>
              </a:r>
            </a:p>
            <a:p>
              <a:pPr algn="l" marL="561349" indent="-280674" lvl="1">
                <a:lnSpc>
                  <a:spcPts val="3120"/>
                </a:lnSpc>
                <a:buFont typeface="Arial"/>
                <a:buChar char="•"/>
              </a:pPr>
              <a:r>
                <a:rPr lang="en-US" sz="2600" spc="18">
                  <a:solidFill>
                    <a:srgbClr val="000000"/>
                  </a:solidFill>
                  <a:latin typeface="TT Phobos"/>
                  <a:ea typeface="TT Phobos"/>
                  <a:cs typeface="TT Phobos"/>
                  <a:sym typeface="TT Phobos"/>
                </a:rPr>
                <a:t>Upload an image of any campus facility.</a:t>
              </a:r>
            </a:p>
            <a:p>
              <a:pPr algn="l" marL="561349" indent="-280674" lvl="1">
                <a:lnSpc>
                  <a:spcPts val="3120"/>
                </a:lnSpc>
                <a:buFont typeface="Arial"/>
                <a:buChar char="•"/>
              </a:pPr>
              <a:r>
                <a:rPr lang="en-US" sz="2600" spc="18">
                  <a:solidFill>
                    <a:srgbClr val="000000"/>
                  </a:solidFill>
                  <a:latin typeface="TT Phobos"/>
                  <a:ea typeface="TT Phobos"/>
                  <a:cs typeface="TT Phobos"/>
                  <a:sym typeface="TT Phobos"/>
                </a:rPr>
                <a:t>Type a question (e.g., “What place is this?” or “When is it open?”).</a:t>
              </a:r>
            </a:p>
            <a:p>
              <a:pPr algn="l" marL="561349" indent="-280674" lvl="1">
                <a:lnSpc>
                  <a:spcPts val="3120"/>
                </a:lnSpc>
                <a:buFont typeface="Arial"/>
                <a:buChar char="•"/>
              </a:pPr>
              <a:r>
                <a:rPr lang="en-US" sz="2600" spc="18">
                  <a:solidFill>
                    <a:srgbClr val="000000"/>
                  </a:solidFill>
                  <a:latin typeface="TT Phobos"/>
                  <a:ea typeface="TT Phobos"/>
                  <a:cs typeface="TT Phobos"/>
                  <a:sym typeface="TT Phobos"/>
                </a:rPr>
                <a:t> The interface includes visually appealing design elements like a background image, colored borders, and custom buttons for submitting and clearing input.</a:t>
              </a:r>
            </a:p>
            <a:p>
              <a:pPr algn="l" marL="561349" indent="-280674" lvl="1">
                <a:lnSpc>
                  <a:spcPts val="3120"/>
                </a:lnSpc>
                <a:buFont typeface="Arial"/>
                <a:buChar char="•"/>
              </a:pPr>
              <a:r>
                <a:rPr lang="en-US" sz="2600" spc="18">
                  <a:solidFill>
                    <a:srgbClr val="000000"/>
                  </a:solidFill>
                  <a:latin typeface="TT Phobos"/>
                  <a:ea typeface="TT Phobos"/>
                  <a:cs typeface="TT Phobos"/>
                  <a:sym typeface="TT Phobos"/>
                </a:rPr>
                <a:t> Once the user submits a query, the image and question are sent to the backend for processing.</a:t>
              </a:r>
            </a:p>
            <a:p>
              <a:pPr algn="l">
                <a:lnSpc>
                  <a:spcPts val="3120"/>
                </a:lnSpc>
              </a:pPr>
            </a:p>
            <a:p>
              <a:pPr algn="l">
                <a:lnSpc>
                  <a:spcPts val="3120"/>
                </a:lnSpc>
              </a:pPr>
              <a:r>
                <a:rPr lang="en-US" sz="2600" spc="18">
                  <a:solidFill>
                    <a:srgbClr val="000000"/>
                  </a:solidFill>
                  <a:latin typeface="TT Phobos"/>
                  <a:ea typeface="TT Phobos"/>
                  <a:cs typeface="TT Phobos"/>
                  <a:sym typeface="TT Phobos"/>
                </a:rPr>
                <a:t>Example: When a user uploads a canteen photo and asks, “What is this place?”, the frontend passes both to the backend for inference.</a:t>
              </a:r>
            </a:p>
            <a:p>
              <a:pPr algn="l">
                <a:lnSpc>
                  <a:spcPts val="3120"/>
                </a:lnSpc>
              </a:pPr>
            </a:p>
          </p:txBody>
        </p:sp>
      </p:grpSp>
      <p:sp>
        <p:nvSpPr>
          <p:cNvPr name="Freeform 20" id="20"/>
          <p:cNvSpPr/>
          <p:nvPr/>
        </p:nvSpPr>
        <p:spPr>
          <a:xfrm flipH="false" flipV="false" rot="0">
            <a:off x="11696810" y="2981254"/>
            <a:ext cx="6426955" cy="5512688"/>
          </a:xfrm>
          <a:custGeom>
            <a:avLst/>
            <a:gdLst/>
            <a:ahLst/>
            <a:cxnLst/>
            <a:rect r="r" b="b" t="t" l="l"/>
            <a:pathLst>
              <a:path h="5512688" w="6426955">
                <a:moveTo>
                  <a:pt x="0" y="0"/>
                </a:moveTo>
                <a:lnTo>
                  <a:pt x="6426954" y="0"/>
                </a:lnTo>
                <a:lnTo>
                  <a:pt x="6426954" y="5512688"/>
                </a:lnTo>
                <a:lnTo>
                  <a:pt x="0" y="5512688"/>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BACKEND</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1177378" y="2696907"/>
            <a:ext cx="15269187" cy="2446593"/>
            <a:chOff x="0" y="0"/>
            <a:chExt cx="19249267" cy="3084324"/>
          </a:xfrm>
        </p:grpSpPr>
        <p:sp>
          <p:nvSpPr>
            <p:cNvPr name="Freeform 18" id="18"/>
            <p:cNvSpPr/>
            <p:nvPr/>
          </p:nvSpPr>
          <p:spPr>
            <a:xfrm flipH="false" flipV="false" rot="0">
              <a:off x="0" y="0"/>
              <a:ext cx="19249267" cy="3084324"/>
            </a:xfrm>
            <a:custGeom>
              <a:avLst/>
              <a:gdLst/>
              <a:ahLst/>
              <a:cxnLst/>
              <a:rect r="r" b="b" t="t" l="l"/>
              <a:pathLst>
                <a:path h="3084324" w="19249267">
                  <a:moveTo>
                    <a:pt x="0" y="0"/>
                  </a:moveTo>
                  <a:lnTo>
                    <a:pt x="19249267" y="0"/>
                  </a:lnTo>
                  <a:lnTo>
                    <a:pt x="19249267" y="3084324"/>
                  </a:lnTo>
                  <a:lnTo>
                    <a:pt x="0" y="3084324"/>
                  </a:lnTo>
                  <a:close/>
                </a:path>
              </a:pathLst>
            </a:custGeom>
            <a:solidFill>
              <a:srgbClr val="000000">
                <a:alpha val="0"/>
              </a:srgbClr>
            </a:solidFill>
          </p:spPr>
        </p:sp>
        <p:sp>
          <p:nvSpPr>
            <p:cNvPr name="TextBox 19" id="19"/>
            <p:cNvSpPr txBox="true"/>
            <p:nvPr/>
          </p:nvSpPr>
          <p:spPr>
            <a:xfrm>
              <a:off x="0" y="0"/>
              <a:ext cx="19249267" cy="3084324"/>
            </a:xfrm>
            <a:prstGeom prst="rect">
              <a:avLst/>
            </a:prstGeom>
          </p:spPr>
          <p:txBody>
            <a:bodyPr anchor="t" rtlCol="false" tIns="0" lIns="0" bIns="0" rIns="0"/>
            <a:lstStyle/>
            <a:p>
              <a:pPr algn="l">
                <a:lnSpc>
                  <a:spcPts val="3480"/>
                </a:lnSpc>
              </a:pPr>
              <a:r>
                <a:rPr lang="en-US" sz="2900" spc="20">
                  <a:solidFill>
                    <a:srgbClr val="000000"/>
                  </a:solidFill>
                  <a:latin typeface="TT Phobos"/>
                  <a:ea typeface="TT Phobos"/>
                  <a:cs typeface="TT Phobos"/>
                  <a:sym typeface="TT Phobos"/>
                </a:rPr>
                <a:t>The</a:t>
              </a:r>
              <a:r>
                <a:rPr lang="en-US" sz="2900" spc="20">
                  <a:solidFill>
                    <a:srgbClr val="000000"/>
                  </a:solidFill>
                  <a:latin typeface="TT Phobos"/>
                  <a:ea typeface="TT Phobos"/>
                  <a:cs typeface="TT Phobos"/>
                  <a:sym typeface="TT Phobos"/>
                </a:rPr>
                <a:t> backend is powered by Gemini 1.5 Flash integrated via API, along with a custom RAG (Retrieval-Augmented Generation) and rule-based logic system.</a:t>
              </a:r>
              <a:r>
                <a:rPr lang="en-US" sz="2900" spc="20">
                  <a:solidFill>
                    <a:srgbClr val="000000"/>
                  </a:solidFill>
                  <a:latin typeface="TT Phobos"/>
                  <a:ea typeface="TT Phobos"/>
                  <a:cs typeface="TT Phobos"/>
                  <a:sym typeface="TT Phobos"/>
                </a:rPr>
                <a:t> </a:t>
              </a:r>
              <a:r>
                <a:rPr lang="en-US" sz="2900" spc="20">
                  <a:solidFill>
                    <a:srgbClr val="000000"/>
                  </a:solidFill>
                  <a:latin typeface="TT Phobos"/>
                  <a:ea typeface="TT Phobos"/>
                  <a:cs typeface="TT Phobos"/>
                  <a:sym typeface="TT Phobos"/>
                </a:rPr>
                <a:t>The backend ensures accurate responses, handles edge cases, and integrates model reasoning, retrieval logic, and structured data seamlessly.</a:t>
              </a:r>
            </a:p>
            <a:p>
              <a:pPr algn="l">
                <a:lnSpc>
                  <a:spcPts val="3480"/>
                </a:lnSpc>
              </a:pPr>
            </a:p>
          </p:txBody>
        </p:sp>
      </p:grpSp>
      <p:sp>
        <p:nvSpPr>
          <p:cNvPr name="Freeform 20" id="20"/>
          <p:cNvSpPr/>
          <p:nvPr/>
        </p:nvSpPr>
        <p:spPr>
          <a:xfrm flipH="false" flipV="false" rot="0">
            <a:off x="3700245" y="5143500"/>
            <a:ext cx="10223453" cy="4557881"/>
          </a:xfrm>
          <a:custGeom>
            <a:avLst/>
            <a:gdLst/>
            <a:ahLst/>
            <a:cxnLst/>
            <a:rect r="r" b="b" t="t" l="l"/>
            <a:pathLst>
              <a:path h="4557881" w="10223453">
                <a:moveTo>
                  <a:pt x="0" y="0"/>
                </a:moveTo>
                <a:lnTo>
                  <a:pt x="10223453" y="0"/>
                </a:lnTo>
                <a:lnTo>
                  <a:pt x="10223453" y="4557881"/>
                </a:lnTo>
                <a:lnTo>
                  <a:pt x="0" y="455788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75140" y="-1704066"/>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WORKFLOW</a:t>
              </a:r>
            </a:p>
          </p:txBody>
        </p:sp>
      </p:grpSp>
      <p:grpSp>
        <p:nvGrpSpPr>
          <p:cNvPr name="Group 12" id="12"/>
          <p:cNvGrpSpPr/>
          <p:nvPr/>
        </p:nvGrpSpPr>
        <p:grpSpPr>
          <a:xfrm rot="-5400000">
            <a:off x="10309815" y="46786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78824"/>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1028700" y="2812093"/>
            <a:ext cx="10406072" cy="1556141"/>
            <a:chOff x="0" y="0"/>
            <a:chExt cx="13874763" cy="2074854"/>
          </a:xfrm>
        </p:grpSpPr>
        <p:sp>
          <p:nvSpPr>
            <p:cNvPr name="Freeform 18" id="18"/>
            <p:cNvSpPr/>
            <p:nvPr/>
          </p:nvSpPr>
          <p:spPr>
            <a:xfrm flipH="false" flipV="false" rot="0">
              <a:off x="0" y="0"/>
              <a:ext cx="13874764" cy="2074854"/>
            </a:xfrm>
            <a:custGeom>
              <a:avLst/>
              <a:gdLst/>
              <a:ahLst/>
              <a:cxnLst/>
              <a:rect r="r" b="b" t="t" l="l"/>
              <a:pathLst>
                <a:path h="2074854" w="13874764">
                  <a:moveTo>
                    <a:pt x="0" y="0"/>
                  </a:moveTo>
                  <a:lnTo>
                    <a:pt x="13874764" y="0"/>
                  </a:lnTo>
                  <a:lnTo>
                    <a:pt x="13874764" y="2074854"/>
                  </a:lnTo>
                  <a:lnTo>
                    <a:pt x="0" y="2074854"/>
                  </a:lnTo>
                  <a:close/>
                </a:path>
              </a:pathLst>
            </a:custGeom>
            <a:solidFill>
              <a:srgbClr val="000000">
                <a:alpha val="0"/>
              </a:srgbClr>
            </a:solidFill>
          </p:spPr>
        </p:sp>
        <p:sp>
          <p:nvSpPr>
            <p:cNvPr name="TextBox 19" id="19"/>
            <p:cNvSpPr txBox="true"/>
            <p:nvPr/>
          </p:nvSpPr>
          <p:spPr>
            <a:xfrm>
              <a:off x="0" y="0"/>
              <a:ext cx="13874763" cy="2074854"/>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1.  Image Understanding (Gemini 1.5 Flash)</a:t>
              </a:r>
            </a:p>
            <a:p>
              <a:pPr algn="l">
                <a:lnSpc>
                  <a:spcPts val="3720"/>
                </a:lnSpc>
              </a:pPr>
            </a:p>
            <a:p>
              <a:pPr algn="l">
                <a:lnSpc>
                  <a:spcPts val="3720"/>
                </a:lnSpc>
              </a:pPr>
            </a:p>
          </p:txBody>
        </p:sp>
      </p:grpSp>
      <p:grpSp>
        <p:nvGrpSpPr>
          <p:cNvPr name="Group 20" id="20"/>
          <p:cNvGrpSpPr/>
          <p:nvPr/>
        </p:nvGrpSpPr>
        <p:grpSpPr>
          <a:xfrm rot="0">
            <a:off x="1543050" y="3590163"/>
            <a:ext cx="7143769" cy="4305149"/>
            <a:chOff x="0" y="0"/>
            <a:chExt cx="9525025" cy="5740199"/>
          </a:xfrm>
        </p:grpSpPr>
        <p:sp>
          <p:nvSpPr>
            <p:cNvPr name="Freeform 21" id="21"/>
            <p:cNvSpPr/>
            <p:nvPr/>
          </p:nvSpPr>
          <p:spPr>
            <a:xfrm flipH="false" flipV="false" rot="0">
              <a:off x="0" y="0"/>
              <a:ext cx="9525026" cy="5740199"/>
            </a:xfrm>
            <a:custGeom>
              <a:avLst/>
              <a:gdLst/>
              <a:ahLst/>
              <a:cxnLst/>
              <a:rect r="r" b="b" t="t" l="l"/>
              <a:pathLst>
                <a:path h="5740199" w="9525026">
                  <a:moveTo>
                    <a:pt x="0" y="0"/>
                  </a:moveTo>
                  <a:lnTo>
                    <a:pt x="9525026" y="0"/>
                  </a:lnTo>
                  <a:lnTo>
                    <a:pt x="9525026" y="5740199"/>
                  </a:lnTo>
                  <a:lnTo>
                    <a:pt x="0" y="5740199"/>
                  </a:lnTo>
                  <a:close/>
                </a:path>
              </a:pathLst>
            </a:custGeom>
            <a:solidFill>
              <a:srgbClr val="000000">
                <a:alpha val="0"/>
              </a:srgbClr>
            </a:solidFill>
          </p:spPr>
        </p:sp>
        <p:sp>
          <p:nvSpPr>
            <p:cNvPr name="TextBox 22" id="22"/>
            <p:cNvSpPr txBox="true"/>
            <p:nvPr/>
          </p:nvSpPr>
          <p:spPr>
            <a:xfrm>
              <a:off x="0" y="0"/>
              <a:ext cx="9525025" cy="5740199"/>
            </a:xfrm>
            <a:prstGeom prst="rect">
              <a:avLst/>
            </a:prstGeom>
          </p:spPr>
          <p:txBody>
            <a:bodyPr anchor="t" rtlCol="false" tIns="0" lIns="0" bIns="0" rIns="0"/>
            <a:lstStyle/>
            <a:p>
              <a:pPr algn="l">
                <a:lnSpc>
                  <a:spcPts val="3360"/>
                </a:lnSpc>
              </a:pPr>
              <a:r>
                <a:rPr lang="en-US" sz="2800" i="true" spc="19">
                  <a:solidFill>
                    <a:srgbClr val="000000"/>
                  </a:solidFill>
                  <a:latin typeface="TT Phobos Italics"/>
                  <a:ea typeface="TT Phobos Italics"/>
                  <a:cs typeface="TT Phobos Italics"/>
                  <a:sym typeface="TT Phobos Italics"/>
                </a:rPr>
                <a:t>The uploaded image is passed to the Gemini 1.5 Flash model, which performs multimodal reasoning to understand visual details. It extracts key objects, context, and scene semantics to generate a caption describing the image (e.g., “students eating food inside a canteen”). This caption serves as the input for the RAG retrieval stage to identify the facility.</a:t>
              </a:r>
            </a:p>
          </p:txBody>
        </p:sp>
      </p:grpSp>
      <p:sp>
        <p:nvSpPr>
          <p:cNvPr name="Freeform 23" id="23"/>
          <p:cNvSpPr/>
          <p:nvPr/>
        </p:nvSpPr>
        <p:spPr>
          <a:xfrm flipH="false" flipV="false" rot="0">
            <a:off x="9755841" y="2069403"/>
            <a:ext cx="7719227" cy="7768630"/>
          </a:xfrm>
          <a:custGeom>
            <a:avLst/>
            <a:gdLst/>
            <a:ahLst/>
            <a:cxnLst/>
            <a:rect r="r" b="b" t="t" l="l"/>
            <a:pathLst>
              <a:path h="7768630" w="7719227">
                <a:moveTo>
                  <a:pt x="0" y="0"/>
                </a:moveTo>
                <a:lnTo>
                  <a:pt x="7719228" y="0"/>
                </a:lnTo>
                <a:lnTo>
                  <a:pt x="7719228" y="7768630"/>
                </a:lnTo>
                <a:lnTo>
                  <a:pt x="0" y="7768630"/>
                </a:lnTo>
                <a:lnTo>
                  <a:pt x="0" y="0"/>
                </a:lnTo>
                <a:close/>
              </a:path>
            </a:pathLst>
          </a:custGeom>
          <a:blipFill>
            <a:blip r:embed="rId4"/>
            <a:stretch>
              <a:fillRect l="-412" t="0" r="0" b="-207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white and gold rectangles  Description automatically generated with low confidence"/>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9259" r="0" b="-9259"/>
            </a:stretch>
          </a:blipFill>
        </p:spPr>
      </p:sp>
      <p:sp>
        <p:nvSpPr>
          <p:cNvPr name="Freeform 3" id="3" descr="A picture containing text, logo, font, graphics  Description automatically generated"/>
          <p:cNvSpPr/>
          <p:nvPr/>
        </p:nvSpPr>
        <p:spPr>
          <a:xfrm flipH="false" flipV="false" rot="0">
            <a:off x="14255064" y="1"/>
            <a:ext cx="4032936" cy="2266950"/>
          </a:xfrm>
          <a:custGeom>
            <a:avLst/>
            <a:gdLst/>
            <a:ahLst/>
            <a:cxnLst/>
            <a:rect r="r" b="b" t="t" l="l"/>
            <a:pathLst>
              <a:path h="2266950" w="4032936">
                <a:moveTo>
                  <a:pt x="0" y="0"/>
                </a:moveTo>
                <a:lnTo>
                  <a:pt x="4032936" y="0"/>
                </a:lnTo>
                <a:lnTo>
                  <a:pt x="4032936" y="2266951"/>
                </a:lnTo>
                <a:lnTo>
                  <a:pt x="0" y="2266951"/>
                </a:lnTo>
                <a:lnTo>
                  <a:pt x="0" y="0"/>
                </a:lnTo>
                <a:close/>
              </a:path>
            </a:pathLst>
          </a:custGeom>
          <a:blipFill>
            <a:blip r:embed="rId3"/>
            <a:stretch>
              <a:fillRect l="0" t="0" r="0" b="0"/>
            </a:stretch>
          </a:blipFill>
        </p:spPr>
      </p:sp>
      <p:grpSp>
        <p:nvGrpSpPr>
          <p:cNvPr name="Group 4" id="4"/>
          <p:cNvGrpSpPr/>
          <p:nvPr/>
        </p:nvGrpSpPr>
        <p:grpSpPr>
          <a:xfrm rot="0">
            <a:off x="0" y="10218420"/>
            <a:ext cx="18288000" cy="68578"/>
            <a:chOff x="0" y="0"/>
            <a:chExt cx="24384000" cy="91438"/>
          </a:xfrm>
        </p:grpSpPr>
        <p:sp>
          <p:nvSpPr>
            <p:cNvPr name="Freeform 5" id="5"/>
            <p:cNvSpPr/>
            <p:nvPr/>
          </p:nvSpPr>
          <p:spPr>
            <a:xfrm flipH="false" flipV="false" rot="0">
              <a:off x="0" y="0"/>
              <a:ext cx="24384000" cy="91440"/>
            </a:xfrm>
            <a:custGeom>
              <a:avLst/>
              <a:gdLst/>
              <a:ahLst/>
              <a:cxnLst/>
              <a:rect r="r" b="b" t="t" l="l"/>
              <a:pathLst>
                <a:path h="91440" w="24384000">
                  <a:moveTo>
                    <a:pt x="0" y="0"/>
                  </a:moveTo>
                  <a:lnTo>
                    <a:pt x="24384000" y="0"/>
                  </a:lnTo>
                  <a:lnTo>
                    <a:pt x="24384000" y="91440"/>
                  </a:lnTo>
                  <a:lnTo>
                    <a:pt x="0" y="91440"/>
                  </a:lnTo>
                  <a:lnTo>
                    <a:pt x="0" y="0"/>
                  </a:lnTo>
                </a:path>
              </a:pathLst>
            </a:custGeom>
            <a:solidFill>
              <a:srgbClr val="D7AC54"/>
            </a:solidFill>
          </p:spPr>
        </p:sp>
      </p:grpSp>
      <p:grpSp>
        <p:nvGrpSpPr>
          <p:cNvPr name="Group 6" id="6"/>
          <p:cNvGrpSpPr/>
          <p:nvPr/>
        </p:nvGrpSpPr>
        <p:grpSpPr>
          <a:xfrm rot="5400000">
            <a:off x="-8198783" y="-1129037"/>
            <a:ext cx="16795311" cy="14695897"/>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30980"/>
              </a:srgbClr>
            </a:solidFill>
          </p:spPr>
        </p:sp>
        <p:sp>
          <p:nvSpPr>
            <p:cNvPr name="TextBox 8" id="8"/>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9" id="9"/>
          <p:cNvGrpSpPr/>
          <p:nvPr/>
        </p:nvGrpSpPr>
        <p:grpSpPr>
          <a:xfrm rot="0">
            <a:off x="4246783" y="503788"/>
            <a:ext cx="8880071" cy="991637"/>
            <a:chOff x="0" y="0"/>
            <a:chExt cx="11145330" cy="1244598"/>
          </a:xfrm>
        </p:grpSpPr>
        <p:sp>
          <p:nvSpPr>
            <p:cNvPr name="Freeform 10" id="10"/>
            <p:cNvSpPr/>
            <p:nvPr/>
          </p:nvSpPr>
          <p:spPr>
            <a:xfrm flipH="false" flipV="false" rot="0">
              <a:off x="0" y="0"/>
              <a:ext cx="11145266" cy="1244600"/>
            </a:xfrm>
            <a:custGeom>
              <a:avLst/>
              <a:gdLst/>
              <a:ahLst/>
              <a:cxnLst/>
              <a:rect r="r" b="b" t="t" l="l"/>
              <a:pathLst>
                <a:path h="1244600" w="11145266">
                  <a:moveTo>
                    <a:pt x="0" y="0"/>
                  </a:moveTo>
                  <a:lnTo>
                    <a:pt x="10610088" y="0"/>
                  </a:lnTo>
                  <a:lnTo>
                    <a:pt x="11145266" y="535178"/>
                  </a:lnTo>
                  <a:lnTo>
                    <a:pt x="11145266" y="1244600"/>
                  </a:lnTo>
                  <a:lnTo>
                    <a:pt x="535178" y="1244600"/>
                  </a:lnTo>
                  <a:lnTo>
                    <a:pt x="0" y="709422"/>
                  </a:lnTo>
                  <a:lnTo>
                    <a:pt x="0" y="0"/>
                  </a:lnTo>
                  <a:close/>
                </a:path>
              </a:pathLst>
            </a:custGeom>
            <a:solidFill>
              <a:srgbClr val="233039"/>
            </a:solidFill>
          </p:spPr>
        </p:sp>
        <p:sp>
          <p:nvSpPr>
            <p:cNvPr name="TextBox 11" id="11"/>
            <p:cNvSpPr txBox="true"/>
            <p:nvPr/>
          </p:nvSpPr>
          <p:spPr>
            <a:xfrm>
              <a:off x="0" y="0"/>
              <a:ext cx="11145330" cy="1244598"/>
            </a:xfrm>
            <a:prstGeom prst="rect">
              <a:avLst/>
            </a:prstGeom>
          </p:spPr>
          <p:txBody>
            <a:bodyPr anchor="ctr" rtlCol="false" tIns="53967" lIns="53967" bIns="53967" rIns="53967"/>
            <a:lstStyle/>
            <a:p>
              <a:pPr algn="ctr">
                <a:lnSpc>
                  <a:spcPts val="3441"/>
                </a:lnSpc>
              </a:pPr>
              <a:r>
                <a:rPr lang="en-US" b="true" sz="2868" spc="22">
                  <a:solidFill>
                    <a:srgbClr val="D7AC54"/>
                  </a:solidFill>
                  <a:latin typeface="TT Phobos Bold"/>
                  <a:ea typeface="TT Phobos Bold"/>
                  <a:cs typeface="TT Phobos Bold"/>
                  <a:sym typeface="TT Phobos Bold"/>
                </a:rPr>
                <a:t>WORKFLOW</a:t>
              </a:r>
            </a:p>
          </p:txBody>
        </p:sp>
      </p:grpSp>
      <p:grpSp>
        <p:nvGrpSpPr>
          <p:cNvPr name="Group 12" id="12"/>
          <p:cNvGrpSpPr/>
          <p:nvPr/>
        </p:nvGrpSpPr>
        <p:grpSpPr>
          <a:xfrm rot="-5400000">
            <a:off x="10309815" y="4640515"/>
            <a:ext cx="12662411" cy="11079609"/>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99731">
                <a:alpha val="53725"/>
              </a:srgbClr>
            </a:solidFill>
          </p:spPr>
        </p:sp>
        <p:sp>
          <p:nvSpPr>
            <p:cNvPr name="TextBox 14" id="14"/>
            <p:cNvSpPr txBox="true"/>
            <p:nvPr/>
          </p:nvSpPr>
          <p:spPr>
            <a:xfrm>
              <a:off x="127000" y="330200"/>
              <a:ext cx="558800" cy="330200"/>
            </a:xfrm>
            <a:prstGeom prst="rect">
              <a:avLst/>
            </a:prstGeom>
          </p:spPr>
          <p:txBody>
            <a:bodyPr anchor="ctr" rtlCol="false" tIns="50800" lIns="50800" bIns="50800" rIns="50800"/>
            <a:lstStyle/>
            <a:p>
              <a:pPr algn="ctr">
                <a:lnSpc>
                  <a:spcPts val="2280"/>
                </a:lnSpc>
              </a:pPr>
            </a:p>
          </p:txBody>
        </p:sp>
      </p:grpSp>
      <p:grpSp>
        <p:nvGrpSpPr>
          <p:cNvPr name="Group 15" id="15"/>
          <p:cNvGrpSpPr/>
          <p:nvPr/>
        </p:nvGrpSpPr>
        <p:grpSpPr>
          <a:xfrm rot="0">
            <a:off x="0" y="9833271"/>
            <a:ext cx="18288000" cy="933448"/>
            <a:chOff x="0" y="0"/>
            <a:chExt cx="24384000" cy="1244598"/>
          </a:xfrm>
        </p:grpSpPr>
        <p:sp>
          <p:nvSpPr>
            <p:cNvPr name="Freeform 16" id="16"/>
            <p:cNvSpPr/>
            <p:nvPr/>
          </p:nvSpPr>
          <p:spPr>
            <a:xfrm flipH="false" flipV="false" rot="0">
              <a:off x="0" y="0"/>
              <a:ext cx="24384000" cy="1244600"/>
            </a:xfrm>
            <a:custGeom>
              <a:avLst/>
              <a:gdLst/>
              <a:ahLst/>
              <a:cxnLst/>
              <a:rect r="r" b="b" t="t" l="l"/>
              <a:pathLst>
                <a:path h="1244600" w="24384000">
                  <a:moveTo>
                    <a:pt x="622300" y="0"/>
                  </a:moveTo>
                  <a:lnTo>
                    <a:pt x="23761700" y="0"/>
                  </a:lnTo>
                  <a:cubicBezTo>
                    <a:pt x="24105363" y="0"/>
                    <a:pt x="24384000" y="278638"/>
                    <a:pt x="24384000" y="622300"/>
                  </a:cubicBezTo>
                  <a:lnTo>
                    <a:pt x="24384000" y="1244600"/>
                  </a:lnTo>
                  <a:lnTo>
                    <a:pt x="0" y="1244600"/>
                  </a:lnTo>
                  <a:lnTo>
                    <a:pt x="0" y="622300"/>
                  </a:lnTo>
                  <a:cubicBezTo>
                    <a:pt x="0" y="278638"/>
                    <a:pt x="278638" y="0"/>
                    <a:pt x="622300" y="0"/>
                  </a:cubicBezTo>
                  <a:close/>
                </a:path>
              </a:pathLst>
            </a:custGeom>
            <a:solidFill>
              <a:srgbClr val="233039"/>
            </a:solidFill>
          </p:spPr>
        </p:sp>
      </p:grpSp>
      <p:grpSp>
        <p:nvGrpSpPr>
          <p:cNvPr name="Group 17" id="17"/>
          <p:cNvGrpSpPr/>
          <p:nvPr/>
        </p:nvGrpSpPr>
        <p:grpSpPr>
          <a:xfrm rot="0">
            <a:off x="560543" y="2503483"/>
            <a:ext cx="10406072" cy="1556141"/>
            <a:chOff x="0" y="0"/>
            <a:chExt cx="13874763" cy="2074854"/>
          </a:xfrm>
        </p:grpSpPr>
        <p:sp>
          <p:nvSpPr>
            <p:cNvPr name="Freeform 18" id="18"/>
            <p:cNvSpPr/>
            <p:nvPr/>
          </p:nvSpPr>
          <p:spPr>
            <a:xfrm flipH="false" flipV="false" rot="0">
              <a:off x="0" y="0"/>
              <a:ext cx="13874764" cy="2074854"/>
            </a:xfrm>
            <a:custGeom>
              <a:avLst/>
              <a:gdLst/>
              <a:ahLst/>
              <a:cxnLst/>
              <a:rect r="r" b="b" t="t" l="l"/>
              <a:pathLst>
                <a:path h="2074854" w="13874764">
                  <a:moveTo>
                    <a:pt x="0" y="0"/>
                  </a:moveTo>
                  <a:lnTo>
                    <a:pt x="13874764" y="0"/>
                  </a:lnTo>
                  <a:lnTo>
                    <a:pt x="13874764" y="2074854"/>
                  </a:lnTo>
                  <a:lnTo>
                    <a:pt x="0" y="2074854"/>
                  </a:lnTo>
                  <a:close/>
                </a:path>
              </a:pathLst>
            </a:custGeom>
            <a:solidFill>
              <a:srgbClr val="000000">
                <a:alpha val="0"/>
              </a:srgbClr>
            </a:solidFill>
          </p:spPr>
        </p:sp>
        <p:sp>
          <p:nvSpPr>
            <p:cNvPr name="TextBox 19" id="19"/>
            <p:cNvSpPr txBox="true"/>
            <p:nvPr/>
          </p:nvSpPr>
          <p:spPr>
            <a:xfrm>
              <a:off x="0" y="0"/>
              <a:ext cx="13874763" cy="2074854"/>
            </a:xfrm>
            <a:prstGeom prst="rect">
              <a:avLst/>
            </a:prstGeom>
          </p:spPr>
          <p:txBody>
            <a:bodyPr anchor="t" rtlCol="false" tIns="0" lIns="0" bIns="0" rIns="0"/>
            <a:lstStyle/>
            <a:p>
              <a:pPr algn="l">
                <a:lnSpc>
                  <a:spcPts val="3720"/>
                </a:lnSpc>
              </a:pPr>
              <a:r>
                <a:rPr lang="en-US" b="true" sz="3100" i="true" spc="21">
                  <a:solidFill>
                    <a:srgbClr val="000000"/>
                  </a:solidFill>
                  <a:latin typeface="TT Phobos Bold Italics"/>
                  <a:ea typeface="TT Phobos Bold Italics"/>
                  <a:cs typeface="TT Phobos Bold Italics"/>
                  <a:sym typeface="TT Phobos Bold Italics"/>
                </a:rPr>
                <a:t>2.  RAG-Based Retrieval</a:t>
              </a:r>
            </a:p>
          </p:txBody>
        </p:sp>
      </p:grpSp>
      <p:grpSp>
        <p:nvGrpSpPr>
          <p:cNvPr name="Group 20" id="20"/>
          <p:cNvGrpSpPr/>
          <p:nvPr/>
        </p:nvGrpSpPr>
        <p:grpSpPr>
          <a:xfrm rot="0">
            <a:off x="674899" y="3281553"/>
            <a:ext cx="9405568" cy="2209649"/>
            <a:chOff x="0" y="0"/>
            <a:chExt cx="12540758" cy="2946199"/>
          </a:xfrm>
        </p:grpSpPr>
        <p:sp>
          <p:nvSpPr>
            <p:cNvPr name="Freeform 21" id="21"/>
            <p:cNvSpPr/>
            <p:nvPr/>
          </p:nvSpPr>
          <p:spPr>
            <a:xfrm flipH="false" flipV="false" rot="0">
              <a:off x="0" y="0"/>
              <a:ext cx="12540758" cy="2946199"/>
            </a:xfrm>
            <a:custGeom>
              <a:avLst/>
              <a:gdLst/>
              <a:ahLst/>
              <a:cxnLst/>
              <a:rect r="r" b="b" t="t" l="l"/>
              <a:pathLst>
                <a:path h="2946199" w="12540758">
                  <a:moveTo>
                    <a:pt x="0" y="0"/>
                  </a:moveTo>
                  <a:lnTo>
                    <a:pt x="12540758" y="0"/>
                  </a:lnTo>
                  <a:lnTo>
                    <a:pt x="12540758" y="2946199"/>
                  </a:lnTo>
                  <a:lnTo>
                    <a:pt x="0" y="2946199"/>
                  </a:lnTo>
                  <a:close/>
                </a:path>
              </a:pathLst>
            </a:custGeom>
            <a:solidFill>
              <a:srgbClr val="000000">
                <a:alpha val="0"/>
              </a:srgbClr>
            </a:solidFill>
          </p:spPr>
        </p:sp>
        <p:sp>
          <p:nvSpPr>
            <p:cNvPr name="TextBox 22" id="22"/>
            <p:cNvSpPr txBox="true"/>
            <p:nvPr/>
          </p:nvSpPr>
          <p:spPr>
            <a:xfrm>
              <a:off x="0" y="0"/>
              <a:ext cx="12540758" cy="2946199"/>
            </a:xfrm>
            <a:prstGeom prst="rect">
              <a:avLst/>
            </a:prstGeom>
          </p:spPr>
          <p:txBody>
            <a:bodyPr anchor="t" rtlCol="false" tIns="0" lIns="0" bIns="0" rIns="0"/>
            <a:lstStyle/>
            <a:p>
              <a:pPr algn="l">
                <a:lnSpc>
                  <a:spcPts val="3360"/>
                </a:lnSpc>
              </a:pPr>
              <a:r>
                <a:rPr lang="en-US" sz="2800" i="true" spc="19">
                  <a:solidFill>
                    <a:srgbClr val="000000"/>
                  </a:solidFill>
                  <a:latin typeface="TT Phobos Italics"/>
                  <a:ea typeface="TT Phobos Italics"/>
                  <a:cs typeface="TT Phobos Italics"/>
                  <a:sym typeface="TT Phobos Italics"/>
                </a:rPr>
                <a:t>The generated caption is compared with a local JSON knowledge base containing details of known facilities (e.g., library, lab, gym). If a match is found, relevant details like timings, sections, and description are retrieved.</a:t>
              </a:r>
            </a:p>
          </p:txBody>
        </p:sp>
      </p:grpSp>
      <p:grpSp>
        <p:nvGrpSpPr>
          <p:cNvPr name="Group 23" id="23"/>
          <p:cNvGrpSpPr/>
          <p:nvPr/>
        </p:nvGrpSpPr>
        <p:grpSpPr>
          <a:xfrm rot="0">
            <a:off x="-324973" y="6557412"/>
            <a:ext cx="4873568" cy="778070"/>
            <a:chOff x="0" y="0"/>
            <a:chExt cx="6498091" cy="1037427"/>
          </a:xfrm>
        </p:grpSpPr>
        <p:sp>
          <p:nvSpPr>
            <p:cNvPr name="Freeform 24" id="24"/>
            <p:cNvSpPr/>
            <p:nvPr/>
          </p:nvSpPr>
          <p:spPr>
            <a:xfrm flipH="false" flipV="false" rot="0">
              <a:off x="0" y="0"/>
              <a:ext cx="6498091" cy="1037427"/>
            </a:xfrm>
            <a:custGeom>
              <a:avLst/>
              <a:gdLst/>
              <a:ahLst/>
              <a:cxnLst/>
              <a:rect r="r" b="b" t="t" l="l"/>
              <a:pathLst>
                <a:path h="1037427" w="6498091">
                  <a:moveTo>
                    <a:pt x="0" y="0"/>
                  </a:moveTo>
                  <a:lnTo>
                    <a:pt x="6498091" y="0"/>
                  </a:lnTo>
                  <a:lnTo>
                    <a:pt x="6498091" y="1037427"/>
                  </a:lnTo>
                  <a:lnTo>
                    <a:pt x="0" y="1037427"/>
                  </a:lnTo>
                  <a:close/>
                </a:path>
              </a:pathLst>
            </a:custGeom>
            <a:solidFill>
              <a:srgbClr val="000000">
                <a:alpha val="0"/>
              </a:srgbClr>
            </a:solidFill>
          </p:spPr>
        </p:sp>
        <p:sp>
          <p:nvSpPr>
            <p:cNvPr name="TextBox 25" id="25"/>
            <p:cNvSpPr txBox="true"/>
            <p:nvPr/>
          </p:nvSpPr>
          <p:spPr>
            <a:xfrm>
              <a:off x="0" y="0"/>
              <a:ext cx="6498091" cy="1037427"/>
            </a:xfrm>
            <a:prstGeom prst="rect">
              <a:avLst/>
            </a:prstGeom>
          </p:spPr>
          <p:txBody>
            <a:bodyPr anchor="t" rtlCol="false" tIns="0" lIns="0" bIns="0" rIns="0"/>
            <a:lstStyle/>
            <a:p>
              <a:pPr algn="r">
                <a:lnSpc>
                  <a:spcPts val="3720"/>
                </a:lnSpc>
              </a:pPr>
              <a:r>
                <a:rPr lang="en-US" b="true" sz="3100" i="true" spc="21">
                  <a:solidFill>
                    <a:srgbClr val="000000"/>
                  </a:solidFill>
                  <a:latin typeface="TT Phobos Bold Italics"/>
                  <a:ea typeface="TT Phobos Bold Italics"/>
                  <a:cs typeface="TT Phobos Bold Italics"/>
                  <a:sym typeface="TT Phobos Bold Italics"/>
                </a:rPr>
                <a:t>3.  </a:t>
              </a:r>
              <a:r>
                <a:rPr lang="en-US" b="true" sz="3100" i="true" spc="21">
                  <a:solidFill>
                    <a:srgbClr val="000000"/>
                  </a:solidFill>
                  <a:latin typeface="TT Phobos Bold Italics"/>
                  <a:ea typeface="TT Phobos Bold Italics"/>
                  <a:cs typeface="TT Phobos Bold Italics"/>
                  <a:sym typeface="TT Phobos Bold Italics"/>
                </a:rPr>
                <a:t>Rule-Based Logic</a:t>
              </a:r>
            </a:p>
          </p:txBody>
        </p:sp>
      </p:grpSp>
      <p:grpSp>
        <p:nvGrpSpPr>
          <p:cNvPr name="Group 26" id="26"/>
          <p:cNvGrpSpPr/>
          <p:nvPr/>
        </p:nvGrpSpPr>
        <p:grpSpPr>
          <a:xfrm rot="0">
            <a:off x="674899" y="7335482"/>
            <a:ext cx="9405568" cy="1790549"/>
            <a:chOff x="0" y="0"/>
            <a:chExt cx="12540758" cy="2387399"/>
          </a:xfrm>
        </p:grpSpPr>
        <p:sp>
          <p:nvSpPr>
            <p:cNvPr name="Freeform 27" id="27"/>
            <p:cNvSpPr/>
            <p:nvPr/>
          </p:nvSpPr>
          <p:spPr>
            <a:xfrm flipH="false" flipV="false" rot="0">
              <a:off x="0" y="0"/>
              <a:ext cx="12540758" cy="2387399"/>
            </a:xfrm>
            <a:custGeom>
              <a:avLst/>
              <a:gdLst/>
              <a:ahLst/>
              <a:cxnLst/>
              <a:rect r="r" b="b" t="t" l="l"/>
              <a:pathLst>
                <a:path h="2387399" w="12540758">
                  <a:moveTo>
                    <a:pt x="0" y="0"/>
                  </a:moveTo>
                  <a:lnTo>
                    <a:pt x="12540758" y="0"/>
                  </a:lnTo>
                  <a:lnTo>
                    <a:pt x="12540758" y="2387399"/>
                  </a:lnTo>
                  <a:lnTo>
                    <a:pt x="0" y="2387399"/>
                  </a:lnTo>
                  <a:close/>
                </a:path>
              </a:pathLst>
            </a:custGeom>
            <a:solidFill>
              <a:srgbClr val="000000">
                <a:alpha val="0"/>
              </a:srgbClr>
            </a:solidFill>
          </p:spPr>
        </p:sp>
        <p:sp>
          <p:nvSpPr>
            <p:cNvPr name="TextBox 28" id="28"/>
            <p:cNvSpPr txBox="true"/>
            <p:nvPr/>
          </p:nvSpPr>
          <p:spPr>
            <a:xfrm>
              <a:off x="0" y="0"/>
              <a:ext cx="12540758" cy="2387399"/>
            </a:xfrm>
            <a:prstGeom prst="rect">
              <a:avLst/>
            </a:prstGeom>
          </p:spPr>
          <p:txBody>
            <a:bodyPr anchor="t" rtlCol="false" tIns="0" lIns="0" bIns="0" rIns="0"/>
            <a:lstStyle/>
            <a:p>
              <a:pPr algn="just">
                <a:lnSpc>
                  <a:spcPts val="3360"/>
                </a:lnSpc>
              </a:pPr>
              <a:r>
                <a:rPr lang="en-US" sz="2800" i="true" spc="19">
                  <a:solidFill>
                    <a:srgbClr val="000000"/>
                  </a:solidFill>
                  <a:latin typeface="TT Phobos Italics"/>
                  <a:ea typeface="TT Phobos Italics"/>
                  <a:cs typeface="TT Phobos Italics"/>
                  <a:sym typeface="TT Phobos Italics"/>
                </a:rPr>
                <a:t> </a:t>
              </a:r>
              <a:r>
                <a:rPr lang="en-US" sz="2800" i="true" spc="19">
                  <a:solidFill>
                    <a:srgbClr val="000000"/>
                  </a:solidFill>
                  <a:latin typeface="TT Phobos Italics"/>
                  <a:ea typeface="TT Phobos Italics"/>
                  <a:cs typeface="TT Phobos Italics"/>
                  <a:sym typeface="TT Phobos Italics"/>
                </a:rPr>
                <a:t>If t</a:t>
              </a:r>
              <a:r>
                <a:rPr lang="en-US" sz="2800" i="true" spc="19">
                  <a:solidFill>
                    <a:srgbClr val="000000"/>
                  </a:solidFill>
                  <a:latin typeface="TT Phobos Italics"/>
                  <a:ea typeface="TT Phobos Italics"/>
                  <a:cs typeface="TT Phobos Italics"/>
                  <a:sym typeface="TT Phobos Italics"/>
                </a:rPr>
                <a:t>he model’s caption doesn’t match any known facility or contains unrelated elements, the system outputs a safety message — “This doesn’t look like part of the campus.”</a:t>
              </a:r>
            </a:p>
          </p:txBody>
        </p:sp>
      </p:grpSp>
      <p:sp>
        <p:nvSpPr>
          <p:cNvPr name="Freeform 29" id="29"/>
          <p:cNvSpPr/>
          <p:nvPr/>
        </p:nvSpPr>
        <p:spPr>
          <a:xfrm flipH="false" flipV="false" rot="0">
            <a:off x="13471607" y="1888921"/>
            <a:ext cx="3568640" cy="7944349"/>
          </a:xfrm>
          <a:custGeom>
            <a:avLst/>
            <a:gdLst/>
            <a:ahLst/>
            <a:cxnLst/>
            <a:rect r="r" b="b" t="t" l="l"/>
            <a:pathLst>
              <a:path h="7944349" w="3568640">
                <a:moveTo>
                  <a:pt x="0" y="0"/>
                </a:moveTo>
                <a:lnTo>
                  <a:pt x="3568641" y="0"/>
                </a:lnTo>
                <a:lnTo>
                  <a:pt x="3568641" y="7944350"/>
                </a:lnTo>
                <a:lnTo>
                  <a:pt x="0" y="7944350"/>
                </a:lnTo>
                <a:lnTo>
                  <a:pt x="0" y="0"/>
                </a:lnTo>
                <a:close/>
              </a:path>
            </a:pathLst>
          </a:custGeom>
          <a:blipFill>
            <a:blip r:embed="rId4"/>
            <a:stretch>
              <a:fillRect l="0" t="-4349" r="0" b="-389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DAG3WOUIpUU</dc:identifier>
  <dcterms:modified xsi:type="dcterms:W3CDTF">2011-08-01T06:04:30Z</dcterms:modified>
  <cp:revision>1</cp:revision>
  <dc:title>CampusView Final PPT</dc:title>
</cp:coreProperties>
</file>